
<file path=[Content_Types].xml><?xml version="1.0" encoding="utf-8"?>
<Types xmlns="http://schemas.openxmlformats.org/package/2006/content-types">
  <Default Extension="png" ContentType="image/png"/>
  <Default Extension="svg" ContentType="image/svg+xml"/>
  <Default Extension="jpeg" ContentType="image/jpeg"/>
  <Default Extension="webp"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7" r:id="rId2"/>
    <p:sldId id="277" r:id="rId3"/>
    <p:sldId id="261" r:id="rId4"/>
    <p:sldId id="272" r:id="rId5"/>
    <p:sldId id="271" r:id="rId6"/>
    <p:sldId id="264" r:id="rId7"/>
    <p:sldId id="278" r:id="rId8"/>
    <p:sldId id="276" r:id="rId9"/>
  </p:sldIdLst>
  <p:sldSz cx="18288000" cy="10287000"/>
  <p:notesSz cx="6858000" cy="9144000"/>
  <p:embeddedFontLst>
    <p:embeddedFont>
      <p:font typeface="M+" panose="020B0600070205080204" charset="-128"/>
      <p:regular r:id="rId11"/>
    </p:embeddedFont>
    <p:embeddedFont>
      <p:font typeface="M+ Medium" panose="020B0600070205080204" charset="-128"/>
      <p:regular r:id="rId12"/>
    </p:embeddedFont>
    <p:embeddedFont>
      <p:font typeface="Arial Black" panose="020B0A04020102020204" pitchFamily="34" charset="0"/>
      <p:bold r:id="rId13"/>
    </p:embeddedFont>
    <p:embeddedFont>
      <p:font typeface="BIZ UDPゴシック" panose="020B0400000000000000" pitchFamily="50" charset="-128"/>
      <p:regular r:id="rId14"/>
      <p:bold r:id="rId15"/>
    </p:embeddedFont>
    <p:embeddedFont>
      <p:font typeface="Calibri" panose="020F0502020204030204" pitchFamily="34" charset="0"/>
      <p:regular r:id="rId16"/>
      <p:bold r:id="rId17"/>
      <p:italic r:id="rId18"/>
      <p:boldItalic r:id="rId19"/>
    </p:embeddedFont>
    <p:embeddedFont>
      <p:font typeface="HGP創英ﾌﾟﾚｾﾞﾝｽEB" panose="02020800000000000000" pitchFamily="18" charset="-128"/>
      <p:regular r:id="rId20"/>
    </p:embeddedFont>
    <p:embeddedFont>
      <p:font typeface="HGP創英角ﾎﾟｯﾌﾟ体" panose="040B0A00000000000000" pitchFamily="50" charset="-128"/>
      <p:regular r:id="rId21"/>
    </p:embeddedFont>
    <p:embeddedFont>
      <p:font typeface="HGP明朝B" panose="02020800000000000000" pitchFamily="18" charset="-128"/>
      <p:regular r:id="rId22"/>
    </p:embeddedFont>
    <p:embeddedFont>
      <p:font typeface="游ゴシック" panose="020B0400000000000000" pitchFamily="50" charset="-128"/>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643F"/>
    <a:srgbClr val="1A323F"/>
    <a:srgbClr val="F1F1F1"/>
    <a:srgbClr val="F6FB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76862" autoAdjust="0"/>
  </p:normalViewPr>
  <p:slideViewPr>
    <p:cSldViewPr>
      <p:cViewPr varScale="1">
        <p:scale>
          <a:sx n="35" d="100"/>
          <a:sy n="35" d="100"/>
        </p:scale>
        <p:origin x="1180" y="3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s>
</file>

<file path=ppt/media/image1.png>
</file>

<file path=ppt/media/image10.png>
</file>

<file path=ppt/media/image11.png>
</file>

<file path=ppt/media/image12.webp>
</file>

<file path=ppt/media/image13.jpeg>
</file>

<file path=ppt/media/image14.png>
</file>

<file path=ppt/media/image15.png>
</file>

<file path=ppt/media/image16.jpg>
</file>

<file path=ppt/media/image17.jpeg>
</file>

<file path=ppt/media/image18.jpeg>
</file>

<file path=ppt/media/image19.png>
</file>

<file path=ppt/media/image2.jpg>
</file>

<file path=ppt/media/image20.png>
</file>

<file path=ppt/media/image21.jpeg>
</file>

<file path=ppt/media/image22.png>
</file>

<file path=ppt/media/image3.jpg>
</file>

<file path=ppt/media/image4.jpe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131629-8508-441A-89DD-24A4C39289AB}" type="datetimeFigureOut">
              <a:rPr kumimoji="1" lang="ja-JP" altLang="en-US" smtClean="0"/>
              <a:t>2023/10/23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807BBE-68E5-49C1-80F6-8526E99D90DE}" type="slidenum">
              <a:rPr kumimoji="1" lang="ja-JP" altLang="en-US" smtClean="0"/>
              <a:t>‹#›</a:t>
            </a:fld>
            <a:endParaRPr kumimoji="1" lang="ja-JP" altLang="en-US"/>
          </a:p>
        </p:txBody>
      </p:sp>
    </p:spTree>
    <p:extLst>
      <p:ext uri="{BB962C8B-B14F-4D97-AF65-F5344CB8AC3E}">
        <p14:creationId xmlns:p14="http://schemas.microsoft.com/office/powerpoint/2010/main" val="295110997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それではアプリ案の発表を開始します。</a:t>
            </a:r>
            <a:endParaRPr kumimoji="1" lang="en-US" altLang="ja-JP" dirty="0"/>
          </a:p>
          <a:p>
            <a:r>
              <a:rPr kumimoji="1" lang="ja-JP" altLang="en-US" dirty="0"/>
              <a:t>私が提案したアプリは</a:t>
            </a:r>
            <a:r>
              <a:rPr kumimoji="1" lang="en-US" altLang="ja-JP" dirty="0"/>
              <a:t>[T-CHAT]</a:t>
            </a:r>
            <a:r>
              <a:rPr kumimoji="1" lang="ja-JP" altLang="en-US" dirty="0" err="1"/>
              <a:t>、</a:t>
            </a:r>
            <a:r>
              <a:rPr kumimoji="1" lang="ja-JP" altLang="en-US" dirty="0"/>
              <a:t>一言でいうと生徒の問い合わせを</a:t>
            </a:r>
            <a:r>
              <a:rPr kumimoji="1" lang="en-US" altLang="ja-JP" dirty="0"/>
              <a:t>Chatbot</a:t>
            </a:r>
            <a:r>
              <a:rPr kumimoji="1" lang="ja-JP" altLang="en-US" dirty="0"/>
              <a:t>で効率的に答えるというものです。</a:t>
            </a:r>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1</a:t>
            </a:fld>
            <a:endParaRPr kumimoji="1" lang="ja-JP" altLang="en-US"/>
          </a:p>
        </p:txBody>
      </p:sp>
    </p:spTree>
    <p:extLst>
      <p:ext uri="{BB962C8B-B14F-4D97-AF65-F5344CB8AC3E}">
        <p14:creationId xmlns:p14="http://schemas.microsoft.com/office/powerpoint/2010/main" val="3129126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[T-CHAT]</a:t>
            </a:r>
            <a:r>
              <a:rPr kumimoji="1" lang="ja-JP" altLang="en-US" dirty="0"/>
              <a:t>はトライデントの生徒、先生に向けて制作するアプリです</a:t>
            </a:r>
            <a:endParaRPr kumimoji="1" lang="en-US" altLang="ja-JP" dirty="0"/>
          </a:p>
          <a:p>
            <a:r>
              <a:rPr kumimoji="1" lang="ja-JP" altLang="en-US" dirty="0"/>
              <a:t>トライデントの人間に絞ることで、トライデントならではの悩みも解決することができると考えております。</a:t>
            </a:r>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2</a:t>
            </a:fld>
            <a:endParaRPr kumimoji="1" lang="ja-JP" altLang="en-US"/>
          </a:p>
        </p:txBody>
      </p:sp>
    </p:spTree>
    <p:extLst>
      <p:ext uri="{BB962C8B-B14F-4D97-AF65-F5344CB8AC3E}">
        <p14:creationId xmlns:p14="http://schemas.microsoft.com/office/powerpoint/2010/main" val="3496896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3</a:t>
            </a:fld>
            <a:endParaRPr kumimoji="1" lang="ja-JP" altLang="en-US"/>
          </a:p>
        </p:txBody>
      </p:sp>
    </p:spTree>
    <p:extLst>
      <p:ext uri="{BB962C8B-B14F-4D97-AF65-F5344CB8AC3E}">
        <p14:creationId xmlns:p14="http://schemas.microsoft.com/office/powerpoint/2010/main" val="4206297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6</a:t>
            </a:fld>
            <a:endParaRPr kumimoji="1" lang="ja-JP" altLang="en-US"/>
          </a:p>
        </p:txBody>
      </p:sp>
    </p:spTree>
    <p:extLst>
      <p:ext uri="{BB962C8B-B14F-4D97-AF65-F5344CB8AC3E}">
        <p14:creationId xmlns:p14="http://schemas.microsoft.com/office/powerpoint/2010/main" val="4291186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7</a:t>
            </a:fld>
            <a:endParaRPr kumimoji="1" lang="ja-JP" altLang="en-US"/>
          </a:p>
        </p:txBody>
      </p:sp>
    </p:spTree>
    <p:extLst>
      <p:ext uri="{BB962C8B-B14F-4D97-AF65-F5344CB8AC3E}">
        <p14:creationId xmlns:p14="http://schemas.microsoft.com/office/powerpoint/2010/main" val="856728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C807BBE-68E5-49C1-80F6-8526E99D90DE}" type="slidenum">
              <a:rPr kumimoji="1" lang="ja-JP" altLang="en-US" smtClean="0"/>
              <a:t>8</a:t>
            </a:fld>
            <a:endParaRPr kumimoji="1" lang="ja-JP" altLang="en-US"/>
          </a:p>
        </p:txBody>
      </p:sp>
    </p:spTree>
    <p:extLst>
      <p:ext uri="{BB962C8B-B14F-4D97-AF65-F5344CB8AC3E}">
        <p14:creationId xmlns:p14="http://schemas.microsoft.com/office/powerpoint/2010/main" val="3467645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webp"/></Relationships>
</file>

<file path=ppt/slides/_rels/slide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7620"/>
            <a:ext cx="18288000" cy="6243439"/>
          </a:xfrm>
          <a:prstGeom prst="rect">
            <a:avLst/>
          </a:prstGeom>
          <a:solidFill>
            <a:srgbClr val="F1F1F1"/>
          </a:solidFill>
          <a:ln w="38100">
            <a:solidFill>
              <a:schemeClr val="tx1"/>
            </a:solidFill>
          </a:ln>
        </p:spPr>
      </p:sp>
      <p:grpSp>
        <p:nvGrpSpPr>
          <p:cNvPr id="7" name="Group 7"/>
          <p:cNvGrpSpPr/>
          <p:nvPr/>
        </p:nvGrpSpPr>
        <p:grpSpPr>
          <a:xfrm>
            <a:off x="10266090" y="7628372"/>
            <a:ext cx="6199171" cy="1242663"/>
            <a:chOff x="0" y="0"/>
            <a:chExt cx="8265562" cy="1656883"/>
          </a:xfrm>
        </p:grpSpPr>
        <p:sp>
          <p:nvSpPr>
            <p:cNvPr id="8" name="TextBox 8"/>
            <p:cNvSpPr txBox="1"/>
            <p:nvPr/>
          </p:nvSpPr>
          <p:spPr>
            <a:xfrm>
              <a:off x="0" y="397990"/>
              <a:ext cx="8265562" cy="1258893"/>
            </a:xfrm>
            <a:prstGeom prst="rect">
              <a:avLst/>
            </a:prstGeom>
          </p:spPr>
          <p:txBody>
            <a:bodyPr lIns="0" tIns="0" rIns="0" bIns="0" rtlCol="0" anchor="t">
              <a:spAutoFit/>
            </a:bodyPr>
            <a:lstStyle/>
            <a:p>
              <a:pPr marL="0" lvl="0" indent="0" algn="l">
                <a:lnSpc>
                  <a:spcPts val="3779"/>
                </a:lnSpc>
                <a:spcBef>
                  <a:spcPct val="0"/>
                </a:spcBef>
              </a:pPr>
              <a:r>
                <a:rPr lang="ja-JP" altLang="en-US" sz="2700" dirty="0">
                  <a:solidFill>
                    <a:srgbClr val="000000"/>
                  </a:solidFill>
                  <a:ea typeface="M+ Medium"/>
                </a:rPr>
                <a:t>トライデントコンピュータ専門学校</a:t>
              </a:r>
            </a:p>
            <a:p>
              <a:pPr marL="0" lvl="0" indent="0" algn="l">
                <a:lnSpc>
                  <a:spcPts val="3779"/>
                </a:lnSpc>
                <a:spcBef>
                  <a:spcPct val="0"/>
                </a:spcBef>
              </a:pPr>
              <a:r>
                <a:rPr lang="ja-JP" altLang="en-US" sz="2700" u="none" dirty="0">
                  <a:solidFill>
                    <a:srgbClr val="000000"/>
                  </a:solidFill>
                  <a:ea typeface="M+ Medium"/>
                </a:rPr>
                <a:t>チーム名：</a:t>
              </a:r>
              <a:r>
                <a:rPr lang="en-US" altLang="ja-JP" sz="2700" u="none" dirty="0">
                  <a:solidFill>
                    <a:srgbClr val="000000"/>
                  </a:solidFill>
                  <a:ea typeface="M+ Medium"/>
                </a:rPr>
                <a:t>B</a:t>
              </a:r>
              <a:r>
                <a:rPr lang="ja-JP" altLang="en-US" sz="2700" u="none" dirty="0">
                  <a:solidFill>
                    <a:srgbClr val="000000"/>
                  </a:solidFill>
                  <a:ea typeface="M+ Medium"/>
                </a:rPr>
                <a:t>班</a:t>
              </a:r>
              <a:endParaRPr lang="en-US" sz="2700" u="none" dirty="0">
                <a:solidFill>
                  <a:srgbClr val="000000"/>
                </a:solidFill>
                <a:ea typeface="M+ Medium"/>
              </a:endParaRPr>
            </a:p>
          </p:txBody>
        </p:sp>
        <p:sp>
          <p:nvSpPr>
            <p:cNvPr id="9" name="AutoShape 9"/>
            <p:cNvSpPr/>
            <p:nvPr/>
          </p:nvSpPr>
          <p:spPr>
            <a:xfrm>
              <a:off x="0" y="0"/>
              <a:ext cx="8265562" cy="0"/>
            </a:xfrm>
            <a:prstGeom prst="line">
              <a:avLst/>
            </a:prstGeom>
            <a:ln w="25400" cap="flat">
              <a:solidFill>
                <a:srgbClr val="FA643F"/>
              </a:solidFill>
              <a:prstDash val="solid"/>
              <a:headEnd type="none" w="sm" len="sm"/>
              <a:tailEnd type="none" w="sm" len="sm"/>
            </a:ln>
          </p:spPr>
        </p:sp>
      </p:grpSp>
      <p:sp>
        <p:nvSpPr>
          <p:cNvPr id="11" name="TextBox 11"/>
          <p:cNvSpPr txBox="1"/>
          <p:nvPr/>
        </p:nvSpPr>
        <p:spPr>
          <a:xfrm>
            <a:off x="1027614" y="235018"/>
            <a:ext cx="2825461" cy="350481"/>
          </a:xfrm>
          <a:prstGeom prst="rect">
            <a:avLst/>
          </a:prstGeom>
        </p:spPr>
        <p:txBody>
          <a:bodyPr wrap="square" lIns="0" tIns="0" rIns="0" bIns="0" rtlCol="0" anchor="t">
            <a:spAutoFit/>
          </a:bodyPr>
          <a:lstStyle/>
          <a:p>
            <a:pPr>
              <a:lnSpc>
                <a:spcPts val="2749"/>
              </a:lnSpc>
            </a:pPr>
            <a:r>
              <a:rPr lang="ja-JP" altLang="en-US" sz="2800" dirty="0">
                <a:solidFill>
                  <a:srgbClr val="FA643F"/>
                </a:solidFill>
                <a:latin typeface="M+ Medium"/>
              </a:rPr>
              <a:t>アプリ案</a:t>
            </a:r>
            <a:r>
              <a:rPr lang="en-US" altLang="ja-JP" sz="2800" dirty="0">
                <a:solidFill>
                  <a:srgbClr val="FA643F"/>
                </a:solidFill>
                <a:latin typeface="M+ Medium"/>
              </a:rPr>
              <a:t>1</a:t>
            </a:r>
            <a:endParaRPr lang="en-US" sz="2800" dirty="0">
              <a:solidFill>
                <a:srgbClr val="FA643F"/>
              </a:solidFill>
              <a:latin typeface="M+ Medium"/>
            </a:endParaRPr>
          </a:p>
        </p:txBody>
      </p:sp>
      <p:grpSp>
        <p:nvGrpSpPr>
          <p:cNvPr id="12" name="Group 12"/>
          <p:cNvGrpSpPr/>
          <p:nvPr/>
        </p:nvGrpSpPr>
        <p:grpSpPr>
          <a:xfrm>
            <a:off x="1822739" y="7628372"/>
            <a:ext cx="6199171" cy="758361"/>
            <a:chOff x="0" y="0"/>
            <a:chExt cx="8265562" cy="1011148"/>
          </a:xfrm>
        </p:grpSpPr>
        <p:sp>
          <p:nvSpPr>
            <p:cNvPr id="14" name="TextBox 14"/>
            <p:cNvSpPr txBox="1"/>
            <p:nvPr/>
          </p:nvSpPr>
          <p:spPr>
            <a:xfrm>
              <a:off x="0" y="397990"/>
              <a:ext cx="8265562" cy="613158"/>
            </a:xfrm>
            <a:prstGeom prst="rect">
              <a:avLst/>
            </a:prstGeom>
          </p:spPr>
          <p:txBody>
            <a:bodyPr lIns="0" tIns="0" rIns="0" bIns="0" rtlCol="0" anchor="t">
              <a:spAutoFit/>
            </a:bodyPr>
            <a:lstStyle/>
            <a:p>
              <a:pPr marL="0" lvl="0" indent="0" algn="l">
                <a:lnSpc>
                  <a:spcPts val="3779"/>
                </a:lnSpc>
                <a:spcBef>
                  <a:spcPct val="0"/>
                </a:spcBef>
              </a:pPr>
              <a:r>
                <a:rPr lang="ja-JP" altLang="en-US" sz="2700" dirty="0">
                  <a:solidFill>
                    <a:srgbClr val="000000"/>
                  </a:solidFill>
                  <a:ea typeface="M+ Medium"/>
                </a:rPr>
                <a:t>発表者名：水野永遠 富岡弘行 山本隼輔</a:t>
              </a:r>
              <a:endParaRPr lang="en-US" sz="2700" dirty="0">
                <a:solidFill>
                  <a:srgbClr val="000000"/>
                </a:solidFill>
                <a:ea typeface="M+ Medium"/>
              </a:endParaRPr>
            </a:p>
          </p:txBody>
        </p:sp>
        <p:sp>
          <p:nvSpPr>
            <p:cNvPr id="15" name="AutoShape 15"/>
            <p:cNvSpPr/>
            <p:nvPr/>
          </p:nvSpPr>
          <p:spPr>
            <a:xfrm>
              <a:off x="0" y="0"/>
              <a:ext cx="8265562" cy="0"/>
            </a:xfrm>
            <a:prstGeom prst="line">
              <a:avLst/>
            </a:prstGeom>
            <a:ln w="25400" cap="flat">
              <a:solidFill>
                <a:srgbClr val="FA643F"/>
              </a:solidFill>
              <a:prstDash val="solid"/>
              <a:headEnd type="none" w="sm" len="sm"/>
              <a:tailEnd type="none" w="sm" len="sm"/>
            </a:ln>
          </p:spPr>
        </p:sp>
      </p:grpSp>
      <p:grpSp>
        <p:nvGrpSpPr>
          <p:cNvPr id="28" name="Group 3">
            <a:extLst>
              <a:ext uri="{FF2B5EF4-FFF2-40B4-BE49-F238E27FC236}">
                <a16:creationId xmlns:a16="http://schemas.microsoft.com/office/drawing/2014/main" id="{1E9F772B-F7FB-4F2B-9F69-5ECF19F4C776}"/>
              </a:ext>
            </a:extLst>
          </p:cNvPr>
          <p:cNvGrpSpPr/>
          <p:nvPr/>
        </p:nvGrpSpPr>
        <p:grpSpPr>
          <a:xfrm>
            <a:off x="10917954" y="1025511"/>
            <a:ext cx="4953000" cy="1118642"/>
            <a:chOff x="0" y="0"/>
            <a:chExt cx="5836208" cy="1028893"/>
          </a:xfrm>
        </p:grpSpPr>
        <p:grpSp>
          <p:nvGrpSpPr>
            <p:cNvPr id="29" name="Group 4">
              <a:extLst>
                <a:ext uri="{FF2B5EF4-FFF2-40B4-BE49-F238E27FC236}">
                  <a16:creationId xmlns:a16="http://schemas.microsoft.com/office/drawing/2014/main" id="{1EDBA453-F9D6-4181-B9FB-3638C716E0A4}"/>
                </a:ext>
              </a:extLst>
            </p:cNvPr>
            <p:cNvGrpSpPr/>
            <p:nvPr/>
          </p:nvGrpSpPr>
          <p:grpSpPr>
            <a:xfrm>
              <a:off x="0" y="0"/>
              <a:ext cx="5836208" cy="1028893"/>
              <a:chOff x="0" y="0"/>
              <a:chExt cx="5360507" cy="945029"/>
            </a:xfrm>
          </p:grpSpPr>
          <p:sp>
            <p:nvSpPr>
              <p:cNvPr id="31" name="Freeform 5">
                <a:extLst>
                  <a:ext uri="{FF2B5EF4-FFF2-40B4-BE49-F238E27FC236}">
                    <a16:creationId xmlns:a16="http://schemas.microsoft.com/office/drawing/2014/main" id="{2FCFE461-17E6-46E6-AEDC-9371DC142FCD}"/>
                  </a:ext>
                </a:extLst>
              </p:cNvPr>
              <p:cNvSpPr/>
              <p:nvPr/>
            </p:nvSpPr>
            <p:spPr>
              <a:xfrm>
                <a:off x="0" y="0"/>
                <a:ext cx="5360507" cy="945029"/>
              </a:xfrm>
              <a:custGeom>
                <a:avLst/>
                <a:gdLst/>
                <a:ahLst/>
                <a:cxnLst/>
                <a:rect l="l" t="t" r="r" b="b"/>
                <a:pathLst>
                  <a:path w="5360507" h="945029">
                    <a:moveTo>
                      <a:pt x="4806787" y="945029"/>
                    </a:moveTo>
                    <a:lnTo>
                      <a:pt x="553720" y="945029"/>
                    </a:lnTo>
                    <a:cubicBezTo>
                      <a:pt x="247650" y="945029"/>
                      <a:pt x="0" y="733433"/>
                      <a:pt x="0" y="473042"/>
                    </a:cubicBezTo>
                    <a:cubicBezTo>
                      <a:pt x="0" y="211567"/>
                      <a:pt x="247650" y="0"/>
                      <a:pt x="553720" y="0"/>
                    </a:cubicBezTo>
                    <a:lnTo>
                      <a:pt x="4806787" y="0"/>
                    </a:lnTo>
                    <a:cubicBezTo>
                      <a:pt x="5112857" y="0"/>
                      <a:pt x="5360507" y="211567"/>
                      <a:pt x="5360507" y="473042"/>
                    </a:cubicBezTo>
                    <a:cubicBezTo>
                      <a:pt x="5359237" y="733433"/>
                      <a:pt x="5111587" y="945029"/>
                      <a:pt x="4806787" y="945029"/>
                    </a:cubicBezTo>
                    <a:close/>
                  </a:path>
                </a:pathLst>
              </a:custGeom>
              <a:solidFill>
                <a:srgbClr val="FA643F"/>
              </a:solidFill>
              <a:ln w="38100">
                <a:solidFill>
                  <a:schemeClr val="tx1"/>
                </a:solidFill>
              </a:ln>
            </p:spPr>
          </p:sp>
        </p:grpSp>
        <p:sp>
          <p:nvSpPr>
            <p:cNvPr id="30" name="TextBox 6">
              <a:extLst>
                <a:ext uri="{FF2B5EF4-FFF2-40B4-BE49-F238E27FC236}">
                  <a16:creationId xmlns:a16="http://schemas.microsoft.com/office/drawing/2014/main" id="{8E825724-FE32-47FA-8F94-8C2A4538CB46}"/>
                </a:ext>
              </a:extLst>
            </p:cNvPr>
            <p:cNvSpPr txBox="1"/>
            <p:nvPr/>
          </p:nvSpPr>
          <p:spPr>
            <a:xfrm>
              <a:off x="0" y="430876"/>
              <a:ext cx="5834824" cy="311215"/>
            </a:xfrm>
            <a:prstGeom prst="rect">
              <a:avLst/>
            </a:prstGeom>
          </p:spPr>
          <p:txBody>
            <a:bodyPr wrap="square" lIns="0" tIns="0" rIns="0" bIns="0" rtlCol="0" anchor="t">
              <a:spAutoFit/>
            </a:bodyPr>
            <a:lstStyle/>
            <a:p>
              <a:pPr algn="ctr">
                <a:lnSpc>
                  <a:spcPts val="2523"/>
                </a:lnSpc>
              </a:pPr>
              <a:r>
                <a:rPr lang="ja-JP" altLang="en-US" sz="2800" dirty="0">
                  <a:solidFill>
                    <a:srgbClr val="FFFFFF"/>
                  </a:solidFill>
                  <a:ea typeface="M+"/>
                </a:rPr>
                <a:t>生徒の問い合わせを効率化</a:t>
              </a:r>
              <a:endParaRPr lang="en-US" sz="2800" dirty="0">
                <a:solidFill>
                  <a:srgbClr val="FFFFFF"/>
                </a:solidFill>
                <a:ea typeface="M+"/>
              </a:endParaRPr>
            </a:p>
          </p:txBody>
        </p:sp>
      </p:grpSp>
      <p:pic>
        <p:nvPicPr>
          <p:cNvPr id="49" name="図 48">
            <a:extLst>
              <a:ext uri="{FF2B5EF4-FFF2-40B4-BE49-F238E27FC236}">
                <a16:creationId xmlns:a16="http://schemas.microsoft.com/office/drawing/2014/main" id="{F2C3DCC0-E915-426C-8ED1-0B5C02B69F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37318">
            <a:off x="2541289" y="1897508"/>
            <a:ext cx="2363996" cy="1482064"/>
          </a:xfrm>
          <a:prstGeom prst="rect">
            <a:avLst/>
          </a:prstGeom>
        </p:spPr>
      </p:pic>
      <p:sp>
        <p:nvSpPr>
          <p:cNvPr id="38" name="TextBox 11">
            <a:extLst>
              <a:ext uri="{FF2B5EF4-FFF2-40B4-BE49-F238E27FC236}">
                <a16:creationId xmlns:a16="http://schemas.microsoft.com/office/drawing/2014/main" id="{B12A64AD-B62A-41EB-92C9-12F94E19D010}"/>
              </a:ext>
            </a:extLst>
          </p:cNvPr>
          <p:cNvSpPr txBox="1"/>
          <p:nvPr/>
        </p:nvSpPr>
        <p:spPr>
          <a:xfrm>
            <a:off x="304800" y="230979"/>
            <a:ext cx="2825461" cy="358560"/>
          </a:xfrm>
          <a:prstGeom prst="rect">
            <a:avLst/>
          </a:prstGeom>
        </p:spPr>
        <p:txBody>
          <a:bodyPr wrap="square" lIns="0" tIns="0" rIns="0" bIns="0" rtlCol="0" anchor="t">
            <a:spAutoFit/>
          </a:bodyPr>
          <a:lstStyle/>
          <a:p>
            <a:pPr>
              <a:lnSpc>
                <a:spcPts val="2749"/>
              </a:lnSpc>
            </a:pPr>
            <a:r>
              <a:rPr lang="en-US" sz="2800" dirty="0">
                <a:solidFill>
                  <a:srgbClr val="FA643F"/>
                </a:solidFill>
                <a:latin typeface="M+ Medium"/>
              </a:rPr>
              <a:t>01</a:t>
            </a:r>
          </a:p>
        </p:txBody>
      </p:sp>
      <p:grpSp>
        <p:nvGrpSpPr>
          <p:cNvPr id="42" name="グループ化 41">
            <a:extLst>
              <a:ext uri="{FF2B5EF4-FFF2-40B4-BE49-F238E27FC236}">
                <a16:creationId xmlns:a16="http://schemas.microsoft.com/office/drawing/2014/main" id="{005622F8-2E8A-4BF8-A38A-2136FAF6A8DB}"/>
              </a:ext>
            </a:extLst>
          </p:cNvPr>
          <p:cNvGrpSpPr/>
          <p:nvPr/>
        </p:nvGrpSpPr>
        <p:grpSpPr>
          <a:xfrm>
            <a:off x="9951093" y="490066"/>
            <a:ext cx="2522709" cy="897169"/>
            <a:chOff x="14859000" y="361974"/>
            <a:chExt cx="2522709" cy="897169"/>
          </a:xfrm>
        </p:grpSpPr>
        <p:sp>
          <p:nvSpPr>
            <p:cNvPr id="39" name="吹き出し: 角を丸めた四角形 38">
              <a:extLst>
                <a:ext uri="{FF2B5EF4-FFF2-40B4-BE49-F238E27FC236}">
                  <a16:creationId xmlns:a16="http://schemas.microsoft.com/office/drawing/2014/main" id="{BF3BB405-0E3B-4134-AE02-B7D80004488E}"/>
                </a:ext>
              </a:extLst>
            </p:cNvPr>
            <p:cNvSpPr/>
            <p:nvPr/>
          </p:nvSpPr>
          <p:spPr>
            <a:xfrm>
              <a:off x="14859000" y="361974"/>
              <a:ext cx="2522709" cy="514326"/>
            </a:xfrm>
            <a:prstGeom prst="wedgeRoundRectCallout">
              <a:avLst>
                <a:gd name="adj1" fmla="val 35866"/>
                <a:gd name="adj2" fmla="val 114848"/>
                <a:gd name="adj3" fmla="val 16667"/>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TextBox 8">
              <a:extLst>
                <a:ext uri="{FF2B5EF4-FFF2-40B4-BE49-F238E27FC236}">
                  <a16:creationId xmlns:a16="http://schemas.microsoft.com/office/drawing/2014/main" id="{759AAD3F-D912-4BA0-82BC-374D6FC9BE1C}"/>
                </a:ext>
              </a:extLst>
            </p:cNvPr>
            <p:cNvSpPr txBox="1"/>
            <p:nvPr/>
          </p:nvSpPr>
          <p:spPr>
            <a:xfrm>
              <a:off x="14972226" y="361974"/>
              <a:ext cx="2296256" cy="897169"/>
            </a:xfrm>
            <a:prstGeom prst="rect">
              <a:avLst/>
            </a:prstGeom>
          </p:spPr>
          <p:txBody>
            <a:bodyPr wrap="square" lIns="0" tIns="0" rIns="0" bIns="0" rtlCol="0" anchor="t">
              <a:spAutoFit/>
            </a:bodyPr>
            <a:lstStyle/>
            <a:p>
              <a:pPr>
                <a:lnSpc>
                  <a:spcPts val="3779"/>
                </a:lnSpc>
              </a:pPr>
              <a:r>
                <a:rPr lang="ja-JP" altLang="en-US" sz="2400" dirty="0">
                  <a:solidFill>
                    <a:srgbClr val="000000"/>
                  </a:solidFill>
                  <a:latin typeface="BIZ UDPゴシック" panose="020B0400000000000000" pitchFamily="50" charset="-128"/>
                  <a:ea typeface="BIZ UDPゴシック" panose="020B0400000000000000" pitchFamily="50" charset="-128"/>
                </a:rPr>
                <a:t>一言でいうと</a:t>
              </a:r>
              <a:r>
                <a:rPr lang="en-US" altLang="ja-JP" sz="2400" dirty="0">
                  <a:solidFill>
                    <a:srgbClr val="000000"/>
                  </a:solidFill>
                  <a:latin typeface="BIZ UDPゴシック" panose="020B0400000000000000" pitchFamily="50" charset="-128"/>
                  <a:ea typeface="BIZ UDPゴシック" panose="020B0400000000000000" pitchFamily="50" charset="-128"/>
                </a:rPr>
                <a:t>…</a:t>
              </a:r>
            </a:p>
            <a:p>
              <a:pPr>
                <a:lnSpc>
                  <a:spcPts val="3779"/>
                </a:lnSpc>
              </a:pPr>
              <a:endParaRPr lang="en-US" sz="2400" dirty="0">
                <a:solidFill>
                  <a:srgbClr val="000000"/>
                </a:solidFill>
                <a:latin typeface="BIZ UDPゴシック" panose="020B0400000000000000" pitchFamily="50" charset="-128"/>
                <a:ea typeface="BIZ UDPゴシック" panose="020B0400000000000000" pitchFamily="50" charset="-128"/>
              </a:endParaRPr>
            </a:p>
          </p:txBody>
        </p:sp>
      </p:grpSp>
      <p:sp>
        <p:nvSpPr>
          <p:cNvPr id="43" name="TextBox 19">
            <a:extLst>
              <a:ext uri="{FF2B5EF4-FFF2-40B4-BE49-F238E27FC236}">
                <a16:creationId xmlns:a16="http://schemas.microsoft.com/office/drawing/2014/main" id="{90B130D0-2AAF-41DA-AA56-0C5BBAE04D52}"/>
              </a:ext>
            </a:extLst>
          </p:cNvPr>
          <p:cNvSpPr txBox="1"/>
          <p:nvPr/>
        </p:nvSpPr>
        <p:spPr>
          <a:xfrm>
            <a:off x="2078649" y="701669"/>
            <a:ext cx="5608325" cy="1140377"/>
          </a:xfrm>
          <a:prstGeom prst="rect">
            <a:avLst/>
          </a:prstGeom>
        </p:spPr>
        <p:txBody>
          <a:bodyPr lIns="0" tIns="0" rIns="0" bIns="0" rtlCol="0" anchor="t">
            <a:spAutoFit/>
          </a:bodyPr>
          <a:lstStyle/>
          <a:p>
            <a:pPr>
              <a:lnSpc>
                <a:spcPts val="9929"/>
              </a:lnSpc>
            </a:pPr>
            <a:r>
              <a:rPr lang="ja-JP" altLang="en-US" sz="6000" dirty="0">
                <a:solidFill>
                  <a:srgbClr val="000000"/>
                </a:solidFill>
                <a:latin typeface="+mj-lt"/>
                <a:ea typeface="HGP明朝B" panose="02020800000000000000" pitchFamily="18" charset="-128"/>
              </a:rPr>
              <a:t>アプリ名</a:t>
            </a:r>
            <a:endParaRPr lang="en-US" sz="6000" dirty="0">
              <a:solidFill>
                <a:srgbClr val="000000"/>
              </a:solidFill>
              <a:latin typeface="+mj-lt"/>
              <a:ea typeface="HGP明朝B" panose="02020800000000000000" pitchFamily="18" charset="-128"/>
            </a:endParaRPr>
          </a:p>
        </p:txBody>
      </p:sp>
      <p:sp>
        <p:nvSpPr>
          <p:cNvPr id="10" name="TextBox 10"/>
          <p:cNvSpPr txBox="1"/>
          <p:nvPr/>
        </p:nvSpPr>
        <p:spPr>
          <a:xfrm>
            <a:off x="2286000" y="3536706"/>
            <a:ext cx="12883861" cy="2218556"/>
          </a:xfrm>
          <a:prstGeom prst="rect">
            <a:avLst/>
          </a:prstGeom>
        </p:spPr>
        <p:txBody>
          <a:bodyPr wrap="square" lIns="0" tIns="0" rIns="0" bIns="0" rtlCol="0" anchor="t">
            <a:spAutoFit/>
          </a:bodyPr>
          <a:lstStyle/>
          <a:p>
            <a:pPr>
              <a:lnSpc>
                <a:spcPts val="17325"/>
              </a:lnSpc>
            </a:pPr>
            <a:r>
              <a:rPr lang="en-US" sz="22600" dirty="0">
                <a:solidFill>
                  <a:srgbClr val="FA643F"/>
                </a:solidFill>
                <a:latin typeface="HGP明朝B" panose="02020800000000000000" pitchFamily="18" charset="-128"/>
                <a:ea typeface="HGP明朝B" panose="02020800000000000000" pitchFamily="18" charset="-128"/>
              </a:rPr>
              <a:t>T</a:t>
            </a:r>
            <a:r>
              <a:rPr lang="en-US" sz="22600" dirty="0">
                <a:solidFill>
                  <a:srgbClr val="000000"/>
                </a:solidFill>
                <a:latin typeface="HGP明朝B" panose="02020800000000000000" pitchFamily="18" charset="-128"/>
                <a:ea typeface="HGP明朝B" panose="02020800000000000000" pitchFamily="18" charset="-128"/>
              </a:rPr>
              <a:t>-CHAT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914C4DDE-5F80-47A2-9D38-7627EE8595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20502" y="4610100"/>
            <a:ext cx="3238500" cy="4105275"/>
          </a:xfrm>
          <a:prstGeom prst="rect">
            <a:avLst/>
          </a:prstGeom>
        </p:spPr>
      </p:pic>
      <p:pic>
        <p:nvPicPr>
          <p:cNvPr id="13" name="図 12">
            <a:extLst>
              <a:ext uri="{FF2B5EF4-FFF2-40B4-BE49-F238E27FC236}">
                <a16:creationId xmlns:a16="http://schemas.microsoft.com/office/drawing/2014/main" id="{02521097-9AC7-407A-8C47-86A5912FB5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8998" y="4610100"/>
            <a:ext cx="3238500" cy="3524250"/>
          </a:xfrm>
          <a:prstGeom prst="rect">
            <a:avLst/>
          </a:prstGeom>
        </p:spPr>
      </p:pic>
      <p:graphicFrame>
        <p:nvGraphicFramePr>
          <p:cNvPr id="3" name="Table 3"/>
          <p:cNvGraphicFramePr>
            <a:graphicFrameLocks noGrp="1"/>
          </p:cNvGraphicFramePr>
          <p:nvPr>
            <p:extLst>
              <p:ext uri="{D42A27DB-BD31-4B8C-83A1-F6EECF244321}">
                <p14:modId xmlns:p14="http://schemas.microsoft.com/office/powerpoint/2010/main" val="3519767757"/>
              </p:ext>
            </p:extLst>
          </p:nvPr>
        </p:nvGraphicFramePr>
        <p:xfrm>
          <a:off x="1317597" y="2918459"/>
          <a:ext cx="15633756" cy="6911341"/>
        </p:xfrm>
        <a:graphic>
          <a:graphicData uri="http://schemas.openxmlformats.org/drawingml/2006/table">
            <a:tbl>
              <a:tblPr/>
              <a:tblGrid>
                <a:gridCol w="7816878">
                  <a:extLst>
                    <a:ext uri="{9D8B030D-6E8A-4147-A177-3AD203B41FA5}">
                      <a16:colId xmlns:a16="http://schemas.microsoft.com/office/drawing/2014/main" val="20000"/>
                    </a:ext>
                  </a:extLst>
                </a:gridCol>
                <a:gridCol w="7816878">
                  <a:extLst>
                    <a:ext uri="{9D8B030D-6E8A-4147-A177-3AD203B41FA5}">
                      <a16:colId xmlns:a16="http://schemas.microsoft.com/office/drawing/2014/main" val="20001"/>
                    </a:ext>
                  </a:extLst>
                </a:gridCol>
              </a:tblGrid>
              <a:tr h="1385517">
                <a:tc>
                  <a:txBody>
                    <a:bodyPr/>
                    <a:lstStyle/>
                    <a:p>
                      <a:pPr algn="ctr">
                        <a:lnSpc>
                          <a:spcPts val="3919"/>
                        </a:lnSpc>
                        <a:defRPr/>
                      </a:pPr>
                      <a:r>
                        <a:rPr lang="ja-JP" altLang="en-US" sz="2799" dirty="0">
                          <a:solidFill>
                            <a:srgbClr val="FFFFFF"/>
                          </a:solidFill>
                          <a:ea typeface="M+ Medium"/>
                        </a:rPr>
                        <a:t>質問をしたい生徒</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tc>
                  <a:txBody>
                    <a:bodyPr/>
                    <a:lstStyle/>
                    <a:p>
                      <a:pPr algn="ctr">
                        <a:lnSpc>
                          <a:spcPts val="3919"/>
                        </a:lnSpc>
                        <a:defRPr/>
                      </a:pPr>
                      <a:r>
                        <a:rPr lang="ja-JP" altLang="en-US" sz="2799" dirty="0">
                          <a:solidFill>
                            <a:srgbClr val="FFFFFF"/>
                          </a:solidFill>
                          <a:ea typeface="M+ Medium"/>
                        </a:rPr>
                        <a:t>応答をする先生</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extLst>
                  <a:ext uri="{0D108BD9-81ED-4DB2-BD59-A6C34878D82A}">
                    <a16:rowId xmlns:a16="http://schemas.microsoft.com/office/drawing/2014/main" val="10000"/>
                  </a:ext>
                </a:extLst>
              </a:tr>
              <a:tr h="5525824">
                <a:tc>
                  <a:txBody>
                    <a:bodyPr/>
                    <a:lstStyle/>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496571" lvl="1" indent="-248285" algn="l">
                        <a:lnSpc>
                          <a:spcPts val="3220"/>
                        </a:lnSpc>
                        <a:buFont typeface="Arial"/>
                        <a:buChar char="•"/>
                        <a:defRPr/>
                      </a:pPr>
                      <a:endParaRPr lang="en-US" sz="1100" dirty="0"/>
                    </a:p>
                    <a:p>
                      <a:pPr marL="248286" lvl="1" indent="0" algn="l">
                        <a:lnSpc>
                          <a:spcPts val="3220"/>
                        </a:lnSpc>
                        <a:buFont typeface="Arial"/>
                        <a:buNone/>
                        <a:defRPr/>
                      </a:pPr>
                      <a:endParaRPr lang="en-US" altLang="ja-JP" sz="3200" dirty="0"/>
                    </a:p>
                    <a:p>
                      <a:pPr marL="248286" lvl="1" indent="0" algn="l">
                        <a:lnSpc>
                          <a:spcPts val="3220"/>
                        </a:lnSpc>
                        <a:buFont typeface="Arial"/>
                        <a:buNone/>
                        <a:defRPr/>
                      </a:pPr>
                      <a:r>
                        <a:rPr lang="ja-JP" altLang="en-US" sz="3200" dirty="0"/>
                        <a:t>・先生に質問したい、でもできない</a:t>
                      </a:r>
                      <a:endParaRPr lang="en-US" sz="32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1100" dirty="0"/>
                    </a:p>
                    <a:p>
                      <a:pPr marL="248286" lvl="1" indent="0" algn="l">
                        <a:lnSpc>
                          <a:spcPts val="3220"/>
                        </a:lnSpc>
                        <a:buFont typeface="Arial"/>
                        <a:buNone/>
                        <a:defRPr/>
                      </a:pPr>
                      <a:endParaRPr lang="en-US" sz="3200" dirty="0"/>
                    </a:p>
                    <a:p>
                      <a:pPr marL="248286" lvl="1" indent="0" algn="l">
                        <a:lnSpc>
                          <a:spcPts val="3220"/>
                        </a:lnSpc>
                        <a:buFont typeface="Arial"/>
                        <a:buNone/>
                        <a:defRPr/>
                      </a:pPr>
                      <a:endParaRPr lang="en-US" sz="3200" dirty="0"/>
                    </a:p>
                    <a:p>
                      <a:pPr marL="248286" lvl="1" indent="0" algn="l">
                        <a:lnSpc>
                          <a:spcPts val="3220"/>
                        </a:lnSpc>
                        <a:buFont typeface="Arial"/>
                        <a:buNone/>
                        <a:defRPr/>
                      </a:pPr>
                      <a:r>
                        <a:rPr lang="ja-JP" altLang="en-US" sz="3200" dirty="0"/>
                        <a:t>・生徒の質問に答えたい、でもできない</a:t>
                      </a:r>
                      <a:endParaRPr lang="en-US" sz="3200" dirty="0"/>
                    </a:p>
                    <a:p>
                      <a:pPr marL="248286" lvl="1" indent="0" algn="l">
                        <a:lnSpc>
                          <a:spcPts val="3220"/>
                        </a:lnSpc>
                        <a:buFont typeface="Arial"/>
                        <a:buNone/>
                        <a:defRPr/>
                      </a:pP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7" name="TextBox 7"/>
          <p:cNvSpPr txBox="1"/>
          <p:nvPr/>
        </p:nvSpPr>
        <p:spPr>
          <a:xfrm>
            <a:off x="13719638" y="1729953"/>
            <a:ext cx="2926383" cy="344488"/>
          </a:xfrm>
          <a:prstGeom prst="rect">
            <a:avLst/>
          </a:prstGeom>
        </p:spPr>
        <p:txBody>
          <a:bodyPr lIns="0" tIns="0" rIns="0" bIns="0" rtlCol="0" anchor="t">
            <a:spAutoFit/>
          </a:bodyPr>
          <a:lstStyle/>
          <a:p>
            <a:pPr algn="ctr">
              <a:lnSpc>
                <a:spcPts val="2800"/>
              </a:lnSpc>
            </a:pPr>
            <a:endParaRPr lang="en-US" sz="2000" u="sng" dirty="0">
              <a:solidFill>
                <a:srgbClr val="FFFFFF"/>
              </a:solidFill>
              <a:ea typeface="M+"/>
            </a:endParaRPr>
          </a:p>
        </p:txBody>
      </p:sp>
      <p:sp>
        <p:nvSpPr>
          <p:cNvPr id="16" name="AutoShape 2">
            <a:extLst>
              <a:ext uri="{FF2B5EF4-FFF2-40B4-BE49-F238E27FC236}">
                <a16:creationId xmlns:a16="http://schemas.microsoft.com/office/drawing/2014/main" id="{914918B1-2D30-4BA4-A8F9-AE5E71D03937}"/>
              </a:ext>
            </a:extLst>
          </p:cNvPr>
          <p:cNvSpPr/>
          <p:nvPr/>
        </p:nvSpPr>
        <p:spPr>
          <a:xfrm>
            <a:off x="-9525" y="8825"/>
            <a:ext cx="18288000" cy="1996403"/>
          </a:xfrm>
          <a:prstGeom prst="rect">
            <a:avLst/>
          </a:prstGeom>
          <a:solidFill>
            <a:srgbClr val="F1F1F1"/>
          </a:solidFill>
          <a:ln w="38100">
            <a:solidFill>
              <a:schemeClr val="tx1"/>
            </a:solidFill>
          </a:ln>
        </p:spPr>
      </p:sp>
      <p:sp>
        <p:nvSpPr>
          <p:cNvPr id="17" name="TextBox 19">
            <a:extLst>
              <a:ext uri="{FF2B5EF4-FFF2-40B4-BE49-F238E27FC236}">
                <a16:creationId xmlns:a16="http://schemas.microsoft.com/office/drawing/2014/main" id="{C6358A7F-119B-4456-8A9C-038F46369D20}"/>
              </a:ext>
            </a:extLst>
          </p:cNvPr>
          <p:cNvSpPr txBox="1"/>
          <p:nvPr/>
        </p:nvSpPr>
        <p:spPr>
          <a:xfrm>
            <a:off x="659476" y="341059"/>
            <a:ext cx="5608325" cy="1302988"/>
          </a:xfrm>
          <a:prstGeom prst="rect">
            <a:avLst/>
          </a:prstGeom>
        </p:spPr>
        <p:txBody>
          <a:bodyPr lIns="0" tIns="0" rIns="0" bIns="0" rtlCol="0" anchor="t">
            <a:spAutoFit/>
          </a:bodyPr>
          <a:lstStyle/>
          <a:p>
            <a:pPr>
              <a:lnSpc>
                <a:spcPts val="9929"/>
              </a:lnSpc>
            </a:pPr>
            <a:r>
              <a:rPr lang="ja-JP" altLang="en-US" sz="8274" dirty="0">
                <a:solidFill>
                  <a:srgbClr val="000000"/>
                </a:solidFill>
                <a:latin typeface="+mj-lt"/>
                <a:ea typeface="HGP明朝B" panose="02020800000000000000" pitchFamily="18" charset="-128"/>
              </a:rPr>
              <a:t>ターゲット</a:t>
            </a:r>
            <a:endParaRPr lang="en-US" sz="8274" dirty="0">
              <a:solidFill>
                <a:srgbClr val="000000"/>
              </a:solidFill>
              <a:latin typeface="+mj-lt"/>
              <a:ea typeface="HGP明朝B" panose="02020800000000000000" pitchFamily="18" charset="-128"/>
            </a:endParaRPr>
          </a:p>
        </p:txBody>
      </p:sp>
      <p:grpSp>
        <p:nvGrpSpPr>
          <p:cNvPr id="18" name="Group 4">
            <a:extLst>
              <a:ext uri="{FF2B5EF4-FFF2-40B4-BE49-F238E27FC236}">
                <a16:creationId xmlns:a16="http://schemas.microsoft.com/office/drawing/2014/main" id="{3B36AD3E-04D7-4236-A07F-D4EF98BE3C55}"/>
              </a:ext>
            </a:extLst>
          </p:cNvPr>
          <p:cNvGrpSpPr/>
          <p:nvPr/>
        </p:nvGrpSpPr>
        <p:grpSpPr>
          <a:xfrm>
            <a:off x="11605262" y="390327"/>
            <a:ext cx="4577650" cy="1238480"/>
            <a:chOff x="0" y="0"/>
            <a:chExt cx="4766862" cy="874569"/>
          </a:xfrm>
        </p:grpSpPr>
        <p:grpSp>
          <p:nvGrpSpPr>
            <p:cNvPr id="19" name="Group 5">
              <a:extLst>
                <a:ext uri="{FF2B5EF4-FFF2-40B4-BE49-F238E27FC236}">
                  <a16:creationId xmlns:a16="http://schemas.microsoft.com/office/drawing/2014/main" id="{2D372023-628D-43BC-B6C4-CAC6426E24DB}"/>
                </a:ext>
              </a:extLst>
            </p:cNvPr>
            <p:cNvGrpSpPr/>
            <p:nvPr/>
          </p:nvGrpSpPr>
          <p:grpSpPr>
            <a:xfrm>
              <a:off x="0" y="0"/>
              <a:ext cx="4766862" cy="874569"/>
              <a:chOff x="0" y="0"/>
              <a:chExt cx="5150908" cy="945029"/>
            </a:xfrm>
          </p:grpSpPr>
          <p:sp>
            <p:nvSpPr>
              <p:cNvPr id="21" name="Freeform 6">
                <a:extLst>
                  <a:ext uri="{FF2B5EF4-FFF2-40B4-BE49-F238E27FC236}">
                    <a16:creationId xmlns:a16="http://schemas.microsoft.com/office/drawing/2014/main" id="{13F484CF-4DFA-4B47-8A1A-5C012A06D88F}"/>
                  </a:ext>
                </a:extLst>
              </p:cNvPr>
              <p:cNvSpPr/>
              <p:nvPr/>
            </p:nvSpPr>
            <p:spPr>
              <a:xfrm>
                <a:off x="0" y="0"/>
                <a:ext cx="5152178" cy="945029"/>
              </a:xfrm>
              <a:custGeom>
                <a:avLst/>
                <a:gdLst/>
                <a:ahLst/>
                <a:cxnLst/>
                <a:rect l="l" t="t" r="r" b="b"/>
                <a:pathLst>
                  <a:path w="5152178" h="945029">
                    <a:moveTo>
                      <a:pt x="4598458" y="945029"/>
                    </a:moveTo>
                    <a:lnTo>
                      <a:pt x="553720" y="945029"/>
                    </a:lnTo>
                    <a:cubicBezTo>
                      <a:pt x="247650" y="945029"/>
                      <a:pt x="0" y="733433"/>
                      <a:pt x="0" y="473042"/>
                    </a:cubicBezTo>
                    <a:cubicBezTo>
                      <a:pt x="0" y="211567"/>
                      <a:pt x="247650" y="0"/>
                      <a:pt x="553720" y="0"/>
                    </a:cubicBezTo>
                    <a:lnTo>
                      <a:pt x="4598458" y="0"/>
                    </a:lnTo>
                    <a:cubicBezTo>
                      <a:pt x="4904528" y="0"/>
                      <a:pt x="5152178" y="211567"/>
                      <a:pt x="5152178" y="473042"/>
                    </a:cubicBezTo>
                    <a:cubicBezTo>
                      <a:pt x="5150908" y="733433"/>
                      <a:pt x="4903258" y="945029"/>
                      <a:pt x="4598458" y="945029"/>
                    </a:cubicBezTo>
                    <a:close/>
                  </a:path>
                </a:pathLst>
              </a:custGeom>
              <a:solidFill>
                <a:srgbClr val="FA643F"/>
              </a:solidFill>
              <a:ln w="38100">
                <a:solidFill>
                  <a:schemeClr val="tx1"/>
                </a:solidFill>
              </a:ln>
            </p:spPr>
          </p:sp>
        </p:grpSp>
        <p:sp>
          <p:nvSpPr>
            <p:cNvPr id="20" name="TextBox 7">
              <a:extLst>
                <a:ext uri="{FF2B5EF4-FFF2-40B4-BE49-F238E27FC236}">
                  <a16:creationId xmlns:a16="http://schemas.microsoft.com/office/drawing/2014/main" id="{142AAAE7-0348-40D0-9639-D04855254A94}"/>
                </a:ext>
              </a:extLst>
            </p:cNvPr>
            <p:cNvSpPr txBox="1"/>
            <p:nvPr/>
          </p:nvSpPr>
          <p:spPr>
            <a:xfrm>
              <a:off x="432508" y="179051"/>
              <a:ext cx="3901845" cy="512879"/>
            </a:xfrm>
            <a:prstGeom prst="rect">
              <a:avLst/>
            </a:prstGeom>
          </p:spPr>
          <p:txBody>
            <a:bodyPr lIns="0" tIns="0" rIns="0" bIns="0" rtlCol="0" anchor="t">
              <a:spAutoFit/>
            </a:bodyPr>
            <a:lstStyle/>
            <a:p>
              <a:pPr algn="ctr">
                <a:lnSpc>
                  <a:spcPts val="2800"/>
                </a:lnSpc>
              </a:pPr>
              <a:r>
                <a:rPr lang="ja-JP" altLang="en-US" sz="2800" u="sng" dirty="0">
                  <a:solidFill>
                    <a:srgbClr val="FFFFFF"/>
                  </a:solidFill>
                  <a:ea typeface="M+"/>
                </a:rPr>
                <a:t>アプリ開発中の生徒や先生へ向ける</a:t>
              </a:r>
              <a:endParaRPr lang="en-US" sz="2800" u="sng" dirty="0">
                <a:solidFill>
                  <a:srgbClr val="FFFFFF"/>
                </a:solidFill>
                <a:ea typeface="M+"/>
              </a:endParaRPr>
            </a:p>
          </p:txBody>
        </p:sp>
      </p:grpSp>
      <p:sp>
        <p:nvSpPr>
          <p:cNvPr id="22" name="TextBox 11">
            <a:extLst>
              <a:ext uri="{FF2B5EF4-FFF2-40B4-BE49-F238E27FC236}">
                <a16:creationId xmlns:a16="http://schemas.microsoft.com/office/drawing/2014/main" id="{3A3B1726-37DB-4C89-8D58-FC5E85FCAE29}"/>
              </a:ext>
            </a:extLst>
          </p:cNvPr>
          <p:cNvSpPr txBox="1"/>
          <p:nvPr/>
        </p:nvSpPr>
        <p:spPr>
          <a:xfrm>
            <a:off x="304800" y="211047"/>
            <a:ext cx="2825461" cy="358560"/>
          </a:xfrm>
          <a:prstGeom prst="rect">
            <a:avLst/>
          </a:prstGeom>
        </p:spPr>
        <p:txBody>
          <a:bodyPr wrap="square" lIns="0" tIns="0" rIns="0" bIns="0" rtlCol="0" anchor="t">
            <a:spAutoFit/>
          </a:bodyPr>
          <a:lstStyle/>
          <a:p>
            <a:pPr>
              <a:lnSpc>
                <a:spcPts val="2749"/>
              </a:lnSpc>
            </a:pPr>
            <a:r>
              <a:rPr lang="en-US" sz="2800" dirty="0">
                <a:solidFill>
                  <a:srgbClr val="FA643F"/>
                </a:solidFill>
                <a:latin typeface="M+ Medium"/>
              </a:rPr>
              <a:t>02</a:t>
            </a:r>
          </a:p>
        </p:txBody>
      </p:sp>
      <p:sp>
        <p:nvSpPr>
          <p:cNvPr id="23" name="吹き出し: 角を丸めた四角形 22">
            <a:extLst>
              <a:ext uri="{FF2B5EF4-FFF2-40B4-BE49-F238E27FC236}">
                <a16:creationId xmlns:a16="http://schemas.microsoft.com/office/drawing/2014/main" id="{2927D895-9148-45E3-8FF3-96CCC7EFF138}"/>
              </a:ext>
            </a:extLst>
          </p:cNvPr>
          <p:cNvSpPr/>
          <p:nvPr/>
        </p:nvSpPr>
        <p:spPr>
          <a:xfrm>
            <a:off x="7315200" y="4610100"/>
            <a:ext cx="3657600" cy="1905000"/>
          </a:xfrm>
          <a:prstGeom prst="wedgeRoundRectCallout">
            <a:avLst>
              <a:gd name="adj1" fmla="val -39648"/>
              <a:gd name="adj2" fmla="val -16122"/>
              <a:gd name="adj3" fmla="val 16667"/>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TextBox 8">
            <a:extLst>
              <a:ext uri="{FF2B5EF4-FFF2-40B4-BE49-F238E27FC236}">
                <a16:creationId xmlns:a16="http://schemas.microsoft.com/office/drawing/2014/main" id="{A795751B-4F6B-42DC-B58E-A204A7197A0A}"/>
              </a:ext>
            </a:extLst>
          </p:cNvPr>
          <p:cNvSpPr txBox="1"/>
          <p:nvPr/>
        </p:nvSpPr>
        <p:spPr>
          <a:xfrm>
            <a:off x="7543800" y="4855303"/>
            <a:ext cx="3200400" cy="1384482"/>
          </a:xfrm>
          <a:prstGeom prst="rect">
            <a:avLst/>
          </a:prstGeom>
        </p:spPr>
        <p:txBody>
          <a:bodyPr wrap="square" lIns="0" tIns="0" rIns="0" bIns="0" rtlCol="0" anchor="t">
            <a:spAutoFit/>
          </a:bodyPr>
          <a:lstStyle/>
          <a:p>
            <a:pPr>
              <a:lnSpc>
                <a:spcPts val="3779"/>
              </a:lnSpc>
            </a:pPr>
            <a:r>
              <a:rPr lang="ja-JP" altLang="en-US" sz="2400" dirty="0">
                <a:solidFill>
                  <a:srgbClr val="000000"/>
                </a:solidFill>
                <a:latin typeface="BIZ UDPゴシック" panose="020B0400000000000000" pitchFamily="50" charset="-128"/>
                <a:ea typeface="BIZ UDPゴシック" panose="020B0400000000000000" pitchFamily="50" charset="-128"/>
              </a:rPr>
              <a:t>トライデントの人間に絞ることで、トライデントならではの悩みも解決</a:t>
            </a:r>
            <a:endParaRPr lang="en-US" altLang="ja-JP" sz="2400" dirty="0">
              <a:solidFill>
                <a:srgbClr val="000000"/>
              </a:solidFill>
              <a:latin typeface="BIZ UDPゴシック" panose="020B0400000000000000" pitchFamily="50" charset="-128"/>
              <a:ea typeface="BIZ UDPゴシック" panose="020B0400000000000000" pitchFamily="50" charset="-12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AutoShape 2">
            <a:extLst>
              <a:ext uri="{FF2B5EF4-FFF2-40B4-BE49-F238E27FC236}">
                <a16:creationId xmlns:a16="http://schemas.microsoft.com/office/drawing/2014/main" id="{A573AEB9-C493-452C-9207-77B696BFD399}"/>
              </a:ext>
            </a:extLst>
          </p:cNvPr>
          <p:cNvSpPr/>
          <p:nvPr/>
        </p:nvSpPr>
        <p:spPr>
          <a:xfrm>
            <a:off x="0" y="-6355"/>
            <a:ext cx="9336024" cy="1996403"/>
          </a:xfrm>
          <a:prstGeom prst="rect">
            <a:avLst/>
          </a:prstGeom>
          <a:solidFill>
            <a:srgbClr val="F1F1F1"/>
          </a:solidFill>
          <a:ln w="38100">
            <a:solidFill>
              <a:schemeClr val="tx1"/>
            </a:solidFill>
          </a:ln>
        </p:spPr>
      </p:sp>
      <p:grpSp>
        <p:nvGrpSpPr>
          <p:cNvPr id="6" name="Group 6"/>
          <p:cNvGrpSpPr/>
          <p:nvPr/>
        </p:nvGrpSpPr>
        <p:grpSpPr>
          <a:xfrm>
            <a:off x="2540445" y="2745366"/>
            <a:ext cx="6157710" cy="2562611"/>
            <a:chOff x="-192845" y="737296"/>
            <a:chExt cx="8442132" cy="3416815"/>
          </a:xfrm>
        </p:grpSpPr>
        <p:sp>
          <p:nvSpPr>
            <p:cNvPr id="7" name="TextBox 7"/>
            <p:cNvSpPr txBox="1"/>
            <p:nvPr/>
          </p:nvSpPr>
          <p:spPr>
            <a:xfrm>
              <a:off x="-192845" y="2033872"/>
              <a:ext cx="8442132" cy="2120239"/>
            </a:xfrm>
            <a:prstGeom prst="rect">
              <a:avLst/>
            </a:prstGeom>
          </p:spPr>
          <p:txBody>
            <a:bodyPr wrap="square" lIns="0" tIns="0" rIns="0" bIns="0" rtlCol="0" anchor="t">
              <a:spAutoFit/>
            </a:bodyPr>
            <a:lstStyle/>
            <a:p>
              <a:pPr>
                <a:lnSpc>
                  <a:spcPts val="3079"/>
                </a:lnSpc>
              </a:pPr>
              <a:r>
                <a:rPr lang="ja-JP" altLang="en-US" sz="2800" dirty="0">
                  <a:solidFill>
                    <a:srgbClr val="000000"/>
                  </a:solidFill>
                  <a:ea typeface="M+"/>
                </a:rPr>
                <a:t>居残りをする生徒対応のため</a:t>
              </a:r>
              <a:r>
                <a:rPr lang="en-US" altLang="ja-JP" sz="2800" dirty="0">
                  <a:solidFill>
                    <a:srgbClr val="000000"/>
                  </a:solidFill>
                  <a:ea typeface="M+"/>
                </a:rPr>
                <a:t>21</a:t>
              </a:r>
              <a:r>
                <a:rPr lang="ja-JP" altLang="en-US" sz="2800" dirty="0">
                  <a:solidFill>
                    <a:srgbClr val="000000"/>
                  </a:solidFill>
                  <a:ea typeface="M+"/>
                </a:rPr>
                <a:t>時まで残業をする、</a:t>
              </a:r>
              <a:endParaRPr lang="en-US" altLang="ja-JP" sz="2800" dirty="0">
                <a:solidFill>
                  <a:srgbClr val="000000"/>
                </a:solidFill>
                <a:ea typeface="M+"/>
              </a:endParaRPr>
            </a:p>
            <a:p>
              <a:pPr>
                <a:lnSpc>
                  <a:spcPts val="3079"/>
                </a:lnSpc>
              </a:pPr>
              <a:r>
                <a:rPr lang="ja-JP" altLang="en-US" sz="2800" dirty="0">
                  <a:solidFill>
                    <a:srgbClr val="000000"/>
                  </a:solidFill>
                  <a:ea typeface="M+"/>
                </a:rPr>
                <a:t>または生徒の疑問を解決するため、自宅で作業をする。</a:t>
              </a:r>
              <a:endParaRPr lang="en-US" altLang="ja-JP" sz="2800" dirty="0">
                <a:solidFill>
                  <a:srgbClr val="000000"/>
                </a:solidFill>
                <a:ea typeface="M+"/>
              </a:endParaRPr>
            </a:p>
          </p:txBody>
        </p:sp>
        <p:sp>
          <p:nvSpPr>
            <p:cNvPr id="8" name="TextBox 8"/>
            <p:cNvSpPr txBox="1"/>
            <p:nvPr/>
          </p:nvSpPr>
          <p:spPr>
            <a:xfrm>
              <a:off x="1" y="737296"/>
              <a:ext cx="8083277" cy="649751"/>
            </a:xfrm>
            <a:prstGeom prst="rect">
              <a:avLst/>
            </a:prstGeom>
          </p:spPr>
          <p:txBody>
            <a:bodyPr wrap="square" lIns="0" tIns="0" rIns="0" bIns="0" rtlCol="0" anchor="t">
              <a:spAutoFit/>
            </a:bodyPr>
            <a:lstStyle/>
            <a:p>
              <a:pPr>
                <a:lnSpc>
                  <a:spcPts val="3779"/>
                </a:lnSpc>
              </a:pPr>
              <a:r>
                <a:rPr lang="ja-JP" altLang="en-US" sz="3200" dirty="0">
                  <a:solidFill>
                    <a:srgbClr val="000000"/>
                  </a:solidFill>
                  <a:ea typeface="M+ Medium"/>
                </a:rPr>
                <a:t>質疑対応による残業時間の増加</a:t>
              </a:r>
              <a:endParaRPr lang="en-US" sz="3200" dirty="0">
                <a:solidFill>
                  <a:srgbClr val="000000"/>
                </a:solidFill>
                <a:ea typeface="M+ Medium"/>
              </a:endParaRPr>
            </a:p>
          </p:txBody>
        </p:sp>
        <p:sp>
          <p:nvSpPr>
            <p:cNvPr id="9" name="AutoShape 9"/>
            <p:cNvSpPr/>
            <p:nvPr/>
          </p:nvSpPr>
          <p:spPr>
            <a:xfrm>
              <a:off x="0" y="1622090"/>
              <a:ext cx="7797342" cy="0"/>
            </a:xfrm>
            <a:prstGeom prst="line">
              <a:avLst/>
            </a:prstGeom>
            <a:ln w="25400" cap="flat">
              <a:solidFill>
                <a:srgbClr val="FA643F"/>
              </a:solidFill>
              <a:prstDash val="solid"/>
              <a:headEnd type="none" w="sm" len="sm"/>
              <a:tailEnd type="none" w="sm" len="sm"/>
            </a:ln>
          </p:spPr>
        </p:sp>
      </p:grpSp>
      <p:grpSp>
        <p:nvGrpSpPr>
          <p:cNvPr id="14" name="Group 14"/>
          <p:cNvGrpSpPr>
            <a:grpSpLocks noChangeAspect="1"/>
          </p:cNvGrpSpPr>
          <p:nvPr/>
        </p:nvGrpSpPr>
        <p:grpSpPr>
          <a:xfrm>
            <a:off x="193518" y="2819548"/>
            <a:ext cx="1996408" cy="1996400"/>
            <a:chOff x="0" y="0"/>
            <a:chExt cx="6350000" cy="6349975"/>
          </a:xfrm>
        </p:grpSpPr>
        <p:sp>
          <p:nvSpPr>
            <p:cNvPr id="15" name="Freeform 1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5046" r="-25046"/>
              </a:stretch>
            </a:blipFill>
          </p:spPr>
        </p:sp>
      </p:grpSp>
      <p:grpSp>
        <p:nvGrpSpPr>
          <p:cNvPr id="16" name="Group 16"/>
          <p:cNvGrpSpPr>
            <a:grpSpLocks noChangeAspect="1"/>
          </p:cNvGrpSpPr>
          <p:nvPr/>
        </p:nvGrpSpPr>
        <p:grpSpPr>
          <a:xfrm>
            <a:off x="193530" y="6913072"/>
            <a:ext cx="1996396" cy="1996388"/>
            <a:chOff x="0" y="0"/>
            <a:chExt cx="6350000" cy="6349975"/>
          </a:xfrm>
        </p:grpSpPr>
        <p:sp>
          <p:nvSpPr>
            <p:cNvPr id="17" name="Freeform 1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t="-13751" b="-36342"/>
              </a:stretch>
            </a:blipFill>
          </p:spPr>
        </p:sp>
      </p:grpSp>
      <p:sp>
        <p:nvSpPr>
          <p:cNvPr id="19" name="TextBox 19"/>
          <p:cNvSpPr txBox="1"/>
          <p:nvPr/>
        </p:nvSpPr>
        <p:spPr>
          <a:xfrm>
            <a:off x="0" y="421135"/>
            <a:ext cx="9336024" cy="1140377"/>
          </a:xfrm>
          <a:prstGeom prst="rect">
            <a:avLst/>
          </a:prstGeom>
        </p:spPr>
        <p:txBody>
          <a:bodyPr wrap="square" lIns="0" tIns="0" rIns="0" bIns="0" rtlCol="0" anchor="t">
            <a:spAutoFit/>
          </a:bodyPr>
          <a:lstStyle/>
          <a:p>
            <a:pPr algn="ctr">
              <a:lnSpc>
                <a:spcPts val="9929"/>
              </a:lnSpc>
            </a:pPr>
            <a:r>
              <a:rPr lang="ja-JP" altLang="en-US" sz="6000" dirty="0">
                <a:solidFill>
                  <a:srgbClr val="000000"/>
                </a:solidFill>
                <a:latin typeface="+mj-lt"/>
                <a:ea typeface="HGP明朝B" panose="02020800000000000000" pitchFamily="18" charset="-128"/>
              </a:rPr>
              <a:t>現状の問題</a:t>
            </a:r>
            <a:endParaRPr lang="en-US" sz="6000" dirty="0">
              <a:solidFill>
                <a:srgbClr val="000000"/>
              </a:solidFill>
              <a:latin typeface="+mj-lt"/>
              <a:ea typeface="HGP明朝B" panose="02020800000000000000" pitchFamily="18" charset="-128"/>
            </a:endParaRPr>
          </a:p>
        </p:txBody>
      </p:sp>
      <p:grpSp>
        <p:nvGrpSpPr>
          <p:cNvPr id="22" name="Group 6">
            <a:extLst>
              <a:ext uri="{FF2B5EF4-FFF2-40B4-BE49-F238E27FC236}">
                <a16:creationId xmlns:a16="http://schemas.microsoft.com/office/drawing/2014/main" id="{62A8DBF2-53CC-46E5-947F-B2F8D8FF9CAD}"/>
              </a:ext>
            </a:extLst>
          </p:cNvPr>
          <p:cNvGrpSpPr/>
          <p:nvPr/>
        </p:nvGrpSpPr>
        <p:grpSpPr>
          <a:xfrm>
            <a:off x="2445952" y="6851399"/>
            <a:ext cx="6250309" cy="2852457"/>
            <a:chOff x="-30372" y="880894"/>
            <a:chExt cx="8279658" cy="3803277"/>
          </a:xfrm>
        </p:grpSpPr>
        <p:sp>
          <p:nvSpPr>
            <p:cNvPr id="23" name="TextBox 7">
              <a:extLst>
                <a:ext uri="{FF2B5EF4-FFF2-40B4-BE49-F238E27FC236}">
                  <a16:creationId xmlns:a16="http://schemas.microsoft.com/office/drawing/2014/main" id="{15A1DE31-0C6D-4F68-8C82-FB61CCF2A2F0}"/>
                </a:ext>
              </a:extLst>
            </p:cNvPr>
            <p:cNvSpPr txBox="1"/>
            <p:nvPr/>
          </p:nvSpPr>
          <p:spPr>
            <a:xfrm>
              <a:off x="0" y="2033872"/>
              <a:ext cx="8249286" cy="2650299"/>
            </a:xfrm>
            <a:prstGeom prst="rect">
              <a:avLst/>
            </a:prstGeom>
          </p:spPr>
          <p:txBody>
            <a:bodyPr wrap="square" lIns="0" tIns="0" rIns="0" bIns="0" rtlCol="0" anchor="t">
              <a:spAutoFit/>
            </a:bodyPr>
            <a:lstStyle/>
            <a:p>
              <a:pPr>
                <a:lnSpc>
                  <a:spcPts val="3079"/>
                </a:lnSpc>
              </a:pPr>
              <a:r>
                <a:rPr lang="ja-JP" altLang="en-US" sz="2800" dirty="0">
                  <a:solidFill>
                    <a:srgbClr val="000000"/>
                  </a:solidFill>
                  <a:ea typeface="M+"/>
                </a:rPr>
                <a:t>先生が複数生徒を対応することは</a:t>
              </a:r>
              <a:endParaRPr lang="en-US" altLang="ja-JP" sz="2800" dirty="0">
                <a:solidFill>
                  <a:srgbClr val="000000"/>
                </a:solidFill>
                <a:ea typeface="M+"/>
              </a:endParaRPr>
            </a:p>
            <a:p>
              <a:pPr>
                <a:lnSpc>
                  <a:spcPts val="3079"/>
                </a:lnSpc>
              </a:pPr>
              <a:r>
                <a:rPr lang="ja-JP" altLang="en-US" sz="2800" dirty="0">
                  <a:solidFill>
                    <a:srgbClr val="000000"/>
                  </a:solidFill>
                  <a:ea typeface="M+"/>
                </a:rPr>
                <a:t>できないため、質問を抱えた生徒達は</a:t>
              </a:r>
              <a:endParaRPr lang="en-US" altLang="ja-JP" sz="2800" dirty="0">
                <a:solidFill>
                  <a:srgbClr val="000000"/>
                </a:solidFill>
                <a:ea typeface="M+"/>
              </a:endParaRPr>
            </a:p>
            <a:p>
              <a:pPr>
                <a:lnSpc>
                  <a:spcPts val="3079"/>
                </a:lnSpc>
              </a:pPr>
              <a:r>
                <a:rPr lang="ja-JP" altLang="en-US" sz="2800" dirty="0">
                  <a:solidFill>
                    <a:srgbClr val="000000"/>
                  </a:solidFill>
                  <a:ea typeface="M+"/>
                </a:rPr>
                <a:t>待つことになる。その生徒は進捗が</a:t>
              </a:r>
              <a:endParaRPr lang="en-US" altLang="ja-JP" sz="2800" dirty="0">
                <a:solidFill>
                  <a:srgbClr val="000000"/>
                </a:solidFill>
                <a:ea typeface="M+"/>
              </a:endParaRPr>
            </a:p>
            <a:p>
              <a:pPr>
                <a:lnSpc>
                  <a:spcPts val="3079"/>
                </a:lnSpc>
              </a:pPr>
              <a:r>
                <a:rPr lang="ja-JP" altLang="en-US" sz="2800" dirty="0">
                  <a:solidFill>
                    <a:srgbClr val="000000"/>
                  </a:solidFill>
                  <a:ea typeface="M+"/>
                </a:rPr>
                <a:t>止まってしまい、完成が遠ざかる。</a:t>
              </a:r>
              <a:endParaRPr lang="en-US" altLang="ja-JP" sz="2800" dirty="0">
                <a:solidFill>
                  <a:srgbClr val="000000"/>
                </a:solidFill>
                <a:ea typeface="M+"/>
              </a:endParaRPr>
            </a:p>
            <a:p>
              <a:pPr>
                <a:lnSpc>
                  <a:spcPts val="3079"/>
                </a:lnSpc>
              </a:pPr>
              <a:endParaRPr lang="en-US" altLang="ja-JP" sz="2800" dirty="0">
                <a:solidFill>
                  <a:srgbClr val="000000"/>
                </a:solidFill>
                <a:ea typeface="M+"/>
              </a:endParaRPr>
            </a:p>
          </p:txBody>
        </p:sp>
        <p:sp>
          <p:nvSpPr>
            <p:cNvPr id="24" name="TextBox 8">
              <a:extLst>
                <a:ext uri="{FF2B5EF4-FFF2-40B4-BE49-F238E27FC236}">
                  <a16:creationId xmlns:a16="http://schemas.microsoft.com/office/drawing/2014/main" id="{13FB5A4D-213E-4BAB-BEE0-7B188FAFE24C}"/>
                </a:ext>
              </a:extLst>
            </p:cNvPr>
            <p:cNvSpPr txBox="1"/>
            <p:nvPr/>
          </p:nvSpPr>
          <p:spPr>
            <a:xfrm>
              <a:off x="-30372" y="880894"/>
              <a:ext cx="8156992" cy="649751"/>
            </a:xfrm>
            <a:prstGeom prst="rect">
              <a:avLst/>
            </a:prstGeom>
          </p:spPr>
          <p:txBody>
            <a:bodyPr wrap="square" lIns="0" tIns="0" rIns="0" bIns="0" rtlCol="0" anchor="t">
              <a:spAutoFit/>
            </a:bodyPr>
            <a:lstStyle/>
            <a:p>
              <a:pPr>
                <a:lnSpc>
                  <a:spcPts val="3779"/>
                </a:lnSpc>
              </a:pPr>
              <a:r>
                <a:rPr lang="ja-JP" altLang="en-US" sz="3200" dirty="0">
                  <a:solidFill>
                    <a:srgbClr val="000000"/>
                  </a:solidFill>
                  <a:ea typeface="M+ Medium"/>
                </a:rPr>
                <a:t>生徒側の質疑応答の待機時間増加</a:t>
              </a:r>
              <a:endParaRPr lang="en-US" sz="3200" dirty="0">
                <a:solidFill>
                  <a:srgbClr val="000000"/>
                </a:solidFill>
                <a:ea typeface="M+ Medium"/>
              </a:endParaRPr>
            </a:p>
          </p:txBody>
        </p:sp>
      </p:grpSp>
      <p:sp>
        <p:nvSpPr>
          <p:cNvPr id="32" name="TextBox 11">
            <a:extLst>
              <a:ext uri="{FF2B5EF4-FFF2-40B4-BE49-F238E27FC236}">
                <a16:creationId xmlns:a16="http://schemas.microsoft.com/office/drawing/2014/main" id="{DEF07B58-0184-438F-B7BF-755F00FD8678}"/>
              </a:ext>
            </a:extLst>
          </p:cNvPr>
          <p:cNvSpPr txBox="1"/>
          <p:nvPr/>
        </p:nvSpPr>
        <p:spPr>
          <a:xfrm>
            <a:off x="304800" y="161779"/>
            <a:ext cx="2825461" cy="358560"/>
          </a:xfrm>
          <a:prstGeom prst="rect">
            <a:avLst/>
          </a:prstGeom>
        </p:spPr>
        <p:txBody>
          <a:bodyPr wrap="square" lIns="0" tIns="0" rIns="0" bIns="0" rtlCol="0" anchor="t">
            <a:spAutoFit/>
          </a:bodyPr>
          <a:lstStyle/>
          <a:p>
            <a:pPr>
              <a:lnSpc>
                <a:spcPts val="2749"/>
              </a:lnSpc>
            </a:pPr>
            <a:r>
              <a:rPr lang="en-US" sz="2800" dirty="0">
                <a:solidFill>
                  <a:srgbClr val="FA643F"/>
                </a:solidFill>
                <a:latin typeface="M+ Medium"/>
              </a:rPr>
              <a:t>03</a:t>
            </a:r>
          </a:p>
        </p:txBody>
      </p:sp>
      <p:sp>
        <p:nvSpPr>
          <p:cNvPr id="20" name="AutoShape 2">
            <a:extLst>
              <a:ext uri="{FF2B5EF4-FFF2-40B4-BE49-F238E27FC236}">
                <a16:creationId xmlns:a16="http://schemas.microsoft.com/office/drawing/2014/main" id="{E7A5B0C9-B6D2-4014-A884-2AE952094EA9}"/>
              </a:ext>
            </a:extLst>
          </p:cNvPr>
          <p:cNvSpPr/>
          <p:nvPr/>
        </p:nvSpPr>
        <p:spPr>
          <a:xfrm>
            <a:off x="9336024" y="-6355"/>
            <a:ext cx="8951976" cy="1996403"/>
          </a:xfrm>
          <a:prstGeom prst="rect">
            <a:avLst/>
          </a:prstGeom>
          <a:solidFill>
            <a:srgbClr val="FA643F"/>
          </a:solidFill>
          <a:ln w="38100">
            <a:solidFill>
              <a:schemeClr val="tx1"/>
            </a:solidFill>
          </a:ln>
        </p:spPr>
      </p:sp>
      <p:sp>
        <p:nvSpPr>
          <p:cNvPr id="26" name="TextBox 19">
            <a:extLst>
              <a:ext uri="{FF2B5EF4-FFF2-40B4-BE49-F238E27FC236}">
                <a16:creationId xmlns:a16="http://schemas.microsoft.com/office/drawing/2014/main" id="{12430096-3AB4-4D06-9511-E07519C89A5E}"/>
              </a:ext>
            </a:extLst>
          </p:cNvPr>
          <p:cNvSpPr txBox="1"/>
          <p:nvPr/>
        </p:nvSpPr>
        <p:spPr>
          <a:xfrm>
            <a:off x="9336024" y="341059"/>
            <a:ext cx="8951976" cy="1140377"/>
          </a:xfrm>
          <a:prstGeom prst="rect">
            <a:avLst/>
          </a:prstGeom>
        </p:spPr>
        <p:txBody>
          <a:bodyPr wrap="square" lIns="0" tIns="0" rIns="0" bIns="0" rtlCol="0" anchor="t">
            <a:spAutoFit/>
          </a:bodyPr>
          <a:lstStyle/>
          <a:p>
            <a:pPr algn="ctr">
              <a:lnSpc>
                <a:spcPts val="9929"/>
              </a:lnSpc>
            </a:pPr>
            <a:r>
              <a:rPr lang="ja-JP" altLang="en-US" sz="6000" dirty="0">
                <a:solidFill>
                  <a:srgbClr val="000000"/>
                </a:solidFill>
                <a:latin typeface="+mj-lt"/>
                <a:ea typeface="HGP明朝B" panose="02020800000000000000" pitchFamily="18" charset="-128"/>
              </a:rPr>
              <a:t>解決案：</a:t>
            </a:r>
            <a:r>
              <a:rPr lang="en-US" altLang="ja-JP" sz="6000" dirty="0">
                <a:solidFill>
                  <a:srgbClr val="000000"/>
                </a:solidFill>
                <a:latin typeface="+mj-lt"/>
                <a:ea typeface="HGP明朝B" panose="02020800000000000000" pitchFamily="18" charset="-128"/>
              </a:rPr>
              <a:t>Chatbot</a:t>
            </a:r>
            <a:r>
              <a:rPr lang="ja-JP" altLang="en-US" sz="6000" dirty="0">
                <a:solidFill>
                  <a:srgbClr val="000000"/>
                </a:solidFill>
                <a:latin typeface="+mj-lt"/>
                <a:ea typeface="HGP明朝B" panose="02020800000000000000" pitchFamily="18" charset="-128"/>
              </a:rPr>
              <a:t>を使用する</a:t>
            </a:r>
            <a:endParaRPr lang="en-US" sz="6000" dirty="0">
              <a:solidFill>
                <a:srgbClr val="000000"/>
              </a:solidFill>
              <a:latin typeface="+mj-lt"/>
              <a:ea typeface="HGP明朝B" panose="02020800000000000000" pitchFamily="18" charset="-128"/>
            </a:endParaRPr>
          </a:p>
        </p:txBody>
      </p:sp>
      <p:cxnSp>
        <p:nvCxnSpPr>
          <p:cNvPr id="3" name="直線コネクタ 2">
            <a:extLst>
              <a:ext uri="{FF2B5EF4-FFF2-40B4-BE49-F238E27FC236}">
                <a16:creationId xmlns:a16="http://schemas.microsoft.com/office/drawing/2014/main" id="{ADE49EB3-1BF8-4477-AF76-41E5222B19A7}"/>
              </a:ext>
            </a:extLst>
          </p:cNvPr>
          <p:cNvCxnSpPr>
            <a:cxnSpLocks/>
          </p:cNvCxnSpPr>
          <p:nvPr/>
        </p:nvCxnSpPr>
        <p:spPr>
          <a:xfrm>
            <a:off x="9336024" y="1990048"/>
            <a:ext cx="0" cy="82969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8" name="Group 6">
            <a:extLst>
              <a:ext uri="{FF2B5EF4-FFF2-40B4-BE49-F238E27FC236}">
                <a16:creationId xmlns:a16="http://schemas.microsoft.com/office/drawing/2014/main" id="{6543B9A5-EA2E-402A-A40D-2FA5738AEBD4}"/>
              </a:ext>
            </a:extLst>
          </p:cNvPr>
          <p:cNvGrpSpPr/>
          <p:nvPr/>
        </p:nvGrpSpPr>
        <p:grpSpPr>
          <a:xfrm>
            <a:off x="11956029" y="2875169"/>
            <a:ext cx="6138450" cy="2132988"/>
            <a:chOff x="0" y="892368"/>
            <a:chExt cx="8249286" cy="2589253"/>
          </a:xfrm>
        </p:grpSpPr>
        <p:sp>
          <p:nvSpPr>
            <p:cNvPr id="29" name="TextBox 7">
              <a:extLst>
                <a:ext uri="{FF2B5EF4-FFF2-40B4-BE49-F238E27FC236}">
                  <a16:creationId xmlns:a16="http://schemas.microsoft.com/office/drawing/2014/main" id="{A2C8FD39-FC6E-4D59-A1AC-84C5064C458D}"/>
                </a:ext>
              </a:extLst>
            </p:cNvPr>
            <p:cNvSpPr txBox="1"/>
            <p:nvPr/>
          </p:nvSpPr>
          <p:spPr>
            <a:xfrm>
              <a:off x="0" y="2033872"/>
              <a:ext cx="8249286" cy="1447749"/>
            </a:xfrm>
            <a:prstGeom prst="rect">
              <a:avLst/>
            </a:prstGeom>
          </p:spPr>
          <p:txBody>
            <a:bodyPr wrap="square" lIns="0" tIns="0" rIns="0" bIns="0" rtlCol="0" anchor="t">
              <a:spAutoFit/>
            </a:bodyPr>
            <a:lstStyle/>
            <a:p>
              <a:pPr>
                <a:lnSpc>
                  <a:spcPts val="3079"/>
                </a:lnSpc>
              </a:pPr>
              <a:r>
                <a:rPr lang="en-US" altLang="ja-JP" sz="2800" dirty="0">
                  <a:solidFill>
                    <a:srgbClr val="000000"/>
                  </a:solidFill>
                  <a:ea typeface="M+"/>
                </a:rPr>
                <a:t>Chatbot</a:t>
              </a:r>
              <a:r>
                <a:rPr lang="ja-JP" altLang="en-US" sz="2800" dirty="0">
                  <a:solidFill>
                    <a:srgbClr val="000000"/>
                  </a:solidFill>
                  <a:ea typeface="M+"/>
                </a:rPr>
                <a:t>を使用することにより、</a:t>
              </a:r>
              <a:r>
                <a:rPr lang="en-US" altLang="ja-JP" sz="2800" dirty="0">
                  <a:solidFill>
                    <a:srgbClr val="000000"/>
                  </a:solidFill>
                  <a:ea typeface="M+"/>
                </a:rPr>
                <a:t>24</a:t>
              </a:r>
              <a:r>
                <a:rPr lang="ja-JP" altLang="en-US" sz="2800" dirty="0">
                  <a:solidFill>
                    <a:srgbClr val="000000"/>
                  </a:solidFill>
                  <a:ea typeface="M+"/>
                </a:rPr>
                <a:t>時間質問を受け付けることができ、質問数や残業時間の減少を望める。</a:t>
              </a:r>
              <a:endParaRPr lang="en-US" altLang="ja-JP" sz="2800" dirty="0">
                <a:solidFill>
                  <a:srgbClr val="000000"/>
                </a:solidFill>
                <a:ea typeface="M+"/>
              </a:endParaRPr>
            </a:p>
          </p:txBody>
        </p:sp>
        <p:sp>
          <p:nvSpPr>
            <p:cNvPr id="30" name="TextBox 8">
              <a:extLst>
                <a:ext uri="{FF2B5EF4-FFF2-40B4-BE49-F238E27FC236}">
                  <a16:creationId xmlns:a16="http://schemas.microsoft.com/office/drawing/2014/main" id="{18F3E3FB-9724-4A06-B9B5-3E019EC64FFE}"/>
                </a:ext>
              </a:extLst>
            </p:cNvPr>
            <p:cNvSpPr txBox="1"/>
            <p:nvPr/>
          </p:nvSpPr>
          <p:spPr>
            <a:xfrm>
              <a:off x="0" y="892368"/>
              <a:ext cx="7797342" cy="591554"/>
            </a:xfrm>
            <a:prstGeom prst="rect">
              <a:avLst/>
            </a:prstGeom>
          </p:spPr>
          <p:txBody>
            <a:bodyPr lIns="0" tIns="0" rIns="0" bIns="0" rtlCol="0" anchor="t">
              <a:spAutoFit/>
            </a:bodyPr>
            <a:lstStyle/>
            <a:p>
              <a:pPr>
                <a:lnSpc>
                  <a:spcPts val="3779"/>
                </a:lnSpc>
              </a:pPr>
              <a:r>
                <a:rPr lang="ja-JP" altLang="en-US" sz="3200" dirty="0">
                  <a:solidFill>
                    <a:srgbClr val="000000"/>
                  </a:solidFill>
                  <a:ea typeface="M+ Medium"/>
                </a:rPr>
                <a:t>残業時間の減少</a:t>
              </a:r>
              <a:endParaRPr lang="en-US" sz="3200" b="1" dirty="0">
                <a:solidFill>
                  <a:srgbClr val="000000"/>
                </a:solidFill>
                <a:ea typeface="M+ Medium"/>
              </a:endParaRPr>
            </a:p>
          </p:txBody>
        </p:sp>
        <p:sp>
          <p:nvSpPr>
            <p:cNvPr id="31" name="AutoShape 9">
              <a:extLst>
                <a:ext uri="{FF2B5EF4-FFF2-40B4-BE49-F238E27FC236}">
                  <a16:creationId xmlns:a16="http://schemas.microsoft.com/office/drawing/2014/main" id="{29CB24C2-C9D0-4B58-923E-F65C83358F25}"/>
                </a:ext>
              </a:extLst>
            </p:cNvPr>
            <p:cNvSpPr/>
            <p:nvPr/>
          </p:nvSpPr>
          <p:spPr>
            <a:xfrm>
              <a:off x="0" y="1622090"/>
              <a:ext cx="7797342" cy="0"/>
            </a:xfrm>
            <a:prstGeom prst="line">
              <a:avLst/>
            </a:prstGeom>
            <a:ln w="25400" cap="flat">
              <a:solidFill>
                <a:srgbClr val="FA643F"/>
              </a:solidFill>
              <a:prstDash val="solid"/>
              <a:headEnd type="none" w="sm" len="sm"/>
              <a:tailEnd type="none" w="sm" len="sm"/>
            </a:ln>
          </p:spPr>
        </p:sp>
      </p:grpSp>
      <p:grpSp>
        <p:nvGrpSpPr>
          <p:cNvPr id="33" name="Group 6">
            <a:extLst>
              <a:ext uri="{FF2B5EF4-FFF2-40B4-BE49-F238E27FC236}">
                <a16:creationId xmlns:a16="http://schemas.microsoft.com/office/drawing/2014/main" id="{368DDE8C-796F-40B1-AD2E-19B08E99218E}"/>
              </a:ext>
            </a:extLst>
          </p:cNvPr>
          <p:cNvGrpSpPr/>
          <p:nvPr/>
        </p:nvGrpSpPr>
        <p:grpSpPr>
          <a:xfrm>
            <a:off x="11934688" y="6936584"/>
            <a:ext cx="6099492" cy="2357730"/>
            <a:chOff x="0" y="645455"/>
            <a:chExt cx="8249283" cy="4264876"/>
          </a:xfrm>
        </p:grpSpPr>
        <p:sp>
          <p:nvSpPr>
            <p:cNvPr id="34" name="TextBox 7">
              <a:extLst>
                <a:ext uri="{FF2B5EF4-FFF2-40B4-BE49-F238E27FC236}">
                  <a16:creationId xmlns:a16="http://schemas.microsoft.com/office/drawing/2014/main" id="{2C6A02F4-87B1-4618-99B4-F0930102D039}"/>
                </a:ext>
              </a:extLst>
            </p:cNvPr>
            <p:cNvSpPr txBox="1"/>
            <p:nvPr/>
          </p:nvSpPr>
          <p:spPr>
            <a:xfrm>
              <a:off x="0" y="2033871"/>
              <a:ext cx="8249283" cy="2876460"/>
            </a:xfrm>
            <a:prstGeom prst="rect">
              <a:avLst/>
            </a:prstGeom>
          </p:spPr>
          <p:txBody>
            <a:bodyPr wrap="square" lIns="0" tIns="0" rIns="0" bIns="0" rtlCol="0" anchor="t">
              <a:spAutoFit/>
            </a:bodyPr>
            <a:lstStyle/>
            <a:p>
              <a:pPr>
                <a:lnSpc>
                  <a:spcPts val="3079"/>
                </a:lnSpc>
              </a:pPr>
              <a:r>
                <a:rPr lang="en-US" altLang="ja-JP" sz="2800" dirty="0">
                  <a:solidFill>
                    <a:srgbClr val="000000"/>
                  </a:solidFill>
                  <a:ea typeface="M+"/>
                </a:rPr>
                <a:t>Chatbot</a:t>
              </a:r>
              <a:r>
                <a:rPr lang="ja-JP" altLang="en-US" sz="2800" dirty="0">
                  <a:solidFill>
                    <a:srgbClr val="000000"/>
                  </a:solidFill>
                  <a:ea typeface="M+"/>
                </a:rPr>
                <a:t>なら複数生徒からの質疑応答にも対応することができ、</a:t>
              </a:r>
              <a:endParaRPr lang="en-US" altLang="ja-JP" sz="2800" dirty="0">
                <a:solidFill>
                  <a:srgbClr val="000000"/>
                </a:solidFill>
                <a:ea typeface="M+"/>
              </a:endParaRPr>
            </a:p>
            <a:p>
              <a:pPr>
                <a:lnSpc>
                  <a:spcPts val="3079"/>
                </a:lnSpc>
              </a:pPr>
              <a:r>
                <a:rPr lang="ja-JP" altLang="en-US" sz="2800" dirty="0">
                  <a:solidFill>
                    <a:srgbClr val="000000"/>
                  </a:solidFill>
                  <a:ea typeface="M+"/>
                </a:rPr>
                <a:t>生徒の待ち時間が減少し、アプリ完成までの時間も減少する。</a:t>
              </a:r>
              <a:endParaRPr lang="en-US" altLang="ja-JP" sz="2800" dirty="0">
                <a:solidFill>
                  <a:srgbClr val="000000"/>
                </a:solidFill>
                <a:ea typeface="M+"/>
              </a:endParaRPr>
            </a:p>
          </p:txBody>
        </p:sp>
        <p:sp>
          <p:nvSpPr>
            <p:cNvPr id="35" name="TextBox 8">
              <a:extLst>
                <a:ext uri="{FF2B5EF4-FFF2-40B4-BE49-F238E27FC236}">
                  <a16:creationId xmlns:a16="http://schemas.microsoft.com/office/drawing/2014/main" id="{DDA98F2A-66C4-45E9-BB82-14034B1074FA}"/>
                </a:ext>
              </a:extLst>
            </p:cNvPr>
            <p:cNvSpPr txBox="1"/>
            <p:nvPr/>
          </p:nvSpPr>
          <p:spPr>
            <a:xfrm>
              <a:off x="0" y="645455"/>
              <a:ext cx="7797342" cy="649750"/>
            </a:xfrm>
            <a:prstGeom prst="rect">
              <a:avLst/>
            </a:prstGeom>
          </p:spPr>
          <p:txBody>
            <a:bodyPr lIns="0" tIns="0" rIns="0" bIns="0" rtlCol="0" anchor="t">
              <a:spAutoFit/>
            </a:bodyPr>
            <a:lstStyle/>
            <a:p>
              <a:pPr>
                <a:lnSpc>
                  <a:spcPts val="3779"/>
                </a:lnSpc>
              </a:pPr>
              <a:r>
                <a:rPr lang="ja-JP" altLang="en-US" sz="3200" dirty="0">
                  <a:solidFill>
                    <a:srgbClr val="000000"/>
                  </a:solidFill>
                  <a:ea typeface="M+ Medium"/>
                </a:rPr>
                <a:t>生徒待機時間の減少</a:t>
              </a:r>
              <a:endParaRPr lang="en-US" sz="3200" dirty="0">
                <a:solidFill>
                  <a:srgbClr val="000000"/>
                </a:solidFill>
                <a:ea typeface="M+ Medium"/>
              </a:endParaRPr>
            </a:p>
          </p:txBody>
        </p:sp>
        <p:sp>
          <p:nvSpPr>
            <p:cNvPr id="36" name="AutoShape 9">
              <a:extLst>
                <a:ext uri="{FF2B5EF4-FFF2-40B4-BE49-F238E27FC236}">
                  <a16:creationId xmlns:a16="http://schemas.microsoft.com/office/drawing/2014/main" id="{7CBBE72B-4279-4590-A79B-AC849A0337A2}"/>
                </a:ext>
              </a:extLst>
            </p:cNvPr>
            <p:cNvSpPr/>
            <p:nvPr/>
          </p:nvSpPr>
          <p:spPr>
            <a:xfrm>
              <a:off x="0" y="1622090"/>
              <a:ext cx="7797342" cy="0"/>
            </a:xfrm>
            <a:prstGeom prst="line">
              <a:avLst/>
            </a:prstGeom>
            <a:ln w="25400" cap="flat">
              <a:solidFill>
                <a:srgbClr val="FA643F"/>
              </a:solidFill>
              <a:prstDash val="solid"/>
              <a:headEnd type="none" w="sm" len="sm"/>
              <a:tailEnd type="none" w="sm" len="sm"/>
            </a:ln>
          </p:spPr>
        </p:sp>
      </p:grpSp>
      <p:grpSp>
        <p:nvGrpSpPr>
          <p:cNvPr id="37" name="Group 10">
            <a:extLst>
              <a:ext uri="{FF2B5EF4-FFF2-40B4-BE49-F238E27FC236}">
                <a16:creationId xmlns:a16="http://schemas.microsoft.com/office/drawing/2014/main" id="{2806B5AD-6198-4019-9C80-9F38083ADBD9}"/>
              </a:ext>
            </a:extLst>
          </p:cNvPr>
          <p:cNvGrpSpPr/>
          <p:nvPr/>
        </p:nvGrpSpPr>
        <p:grpSpPr>
          <a:xfrm>
            <a:off x="9616874" y="2819548"/>
            <a:ext cx="2015634" cy="2070582"/>
            <a:chOff x="0" y="0"/>
            <a:chExt cx="2062248" cy="2062248"/>
          </a:xfrm>
        </p:grpSpPr>
        <p:grpSp>
          <p:nvGrpSpPr>
            <p:cNvPr id="38" name="Group 11">
              <a:extLst>
                <a:ext uri="{FF2B5EF4-FFF2-40B4-BE49-F238E27FC236}">
                  <a16:creationId xmlns:a16="http://schemas.microsoft.com/office/drawing/2014/main" id="{E7E14A0A-506A-439D-A3B6-BF6725938119}"/>
                </a:ext>
              </a:extLst>
            </p:cNvPr>
            <p:cNvGrpSpPr/>
            <p:nvPr/>
          </p:nvGrpSpPr>
          <p:grpSpPr>
            <a:xfrm>
              <a:off x="0" y="0"/>
              <a:ext cx="2062248" cy="2062248"/>
              <a:chOff x="0" y="0"/>
              <a:chExt cx="6350000" cy="6350000"/>
            </a:xfrm>
          </p:grpSpPr>
          <p:sp>
            <p:nvSpPr>
              <p:cNvPr id="40" name="Freeform 12">
                <a:extLst>
                  <a:ext uri="{FF2B5EF4-FFF2-40B4-BE49-F238E27FC236}">
                    <a16:creationId xmlns:a16="http://schemas.microsoft.com/office/drawing/2014/main" id="{B4CB3CFB-73FC-4C0A-B14E-D41094B01DFD}"/>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F1F1"/>
              </a:solidFill>
            </p:spPr>
          </p:sp>
        </p:grpSp>
        <p:sp>
          <p:nvSpPr>
            <p:cNvPr id="39" name="Freeform 13">
              <a:extLst>
                <a:ext uri="{FF2B5EF4-FFF2-40B4-BE49-F238E27FC236}">
                  <a16:creationId xmlns:a16="http://schemas.microsoft.com/office/drawing/2014/main" id="{0434772D-E87A-4E63-AE3E-5C1A7AB25857}"/>
                </a:ext>
              </a:extLst>
            </p:cNvPr>
            <p:cNvSpPr/>
            <p:nvPr/>
          </p:nvSpPr>
          <p:spPr>
            <a:xfrm>
              <a:off x="349711" y="526878"/>
              <a:ext cx="1362827" cy="1008492"/>
            </a:xfrm>
            <a:custGeom>
              <a:avLst/>
              <a:gdLst/>
              <a:ahLst/>
              <a:cxnLst/>
              <a:rect l="l" t="t" r="r" b="b"/>
              <a:pathLst>
                <a:path w="1362827" h="1008492">
                  <a:moveTo>
                    <a:pt x="0" y="0"/>
                  </a:moveTo>
                  <a:lnTo>
                    <a:pt x="1362826" y="0"/>
                  </a:lnTo>
                  <a:lnTo>
                    <a:pt x="1362826" y="1008492"/>
                  </a:lnTo>
                  <a:lnTo>
                    <a:pt x="0" y="10084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grpSp>
        <p:nvGrpSpPr>
          <p:cNvPr id="41" name="Group 17">
            <a:extLst>
              <a:ext uri="{FF2B5EF4-FFF2-40B4-BE49-F238E27FC236}">
                <a16:creationId xmlns:a16="http://schemas.microsoft.com/office/drawing/2014/main" id="{7613ED73-8A57-4627-B6F7-CB1184EA1192}"/>
              </a:ext>
            </a:extLst>
          </p:cNvPr>
          <p:cNvGrpSpPr/>
          <p:nvPr/>
        </p:nvGrpSpPr>
        <p:grpSpPr>
          <a:xfrm>
            <a:off x="9616874" y="6913072"/>
            <a:ext cx="2036965" cy="1996388"/>
            <a:chOff x="0" y="0"/>
            <a:chExt cx="2062248" cy="2062248"/>
          </a:xfrm>
        </p:grpSpPr>
        <p:grpSp>
          <p:nvGrpSpPr>
            <p:cNvPr id="42" name="Group 18">
              <a:extLst>
                <a:ext uri="{FF2B5EF4-FFF2-40B4-BE49-F238E27FC236}">
                  <a16:creationId xmlns:a16="http://schemas.microsoft.com/office/drawing/2014/main" id="{5F63D00F-03A5-4E1F-B4E0-3CF9361164A5}"/>
                </a:ext>
              </a:extLst>
            </p:cNvPr>
            <p:cNvGrpSpPr/>
            <p:nvPr/>
          </p:nvGrpSpPr>
          <p:grpSpPr>
            <a:xfrm>
              <a:off x="0" y="0"/>
              <a:ext cx="2062248" cy="2062248"/>
              <a:chOff x="0" y="0"/>
              <a:chExt cx="6350000" cy="6350000"/>
            </a:xfrm>
          </p:grpSpPr>
          <p:sp>
            <p:nvSpPr>
              <p:cNvPr id="44" name="Freeform 19">
                <a:extLst>
                  <a:ext uri="{FF2B5EF4-FFF2-40B4-BE49-F238E27FC236}">
                    <a16:creationId xmlns:a16="http://schemas.microsoft.com/office/drawing/2014/main" id="{77A861DC-A018-4BFE-A339-C5F31F070479}"/>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F1F1"/>
              </a:solidFill>
            </p:spPr>
          </p:sp>
        </p:grpSp>
        <p:sp>
          <p:nvSpPr>
            <p:cNvPr id="43" name="Freeform 20">
              <a:extLst>
                <a:ext uri="{FF2B5EF4-FFF2-40B4-BE49-F238E27FC236}">
                  <a16:creationId xmlns:a16="http://schemas.microsoft.com/office/drawing/2014/main" id="{D3B42E75-BB7E-444F-BDA1-A0EEC3F950D1}"/>
                </a:ext>
              </a:extLst>
            </p:cNvPr>
            <p:cNvSpPr/>
            <p:nvPr/>
          </p:nvSpPr>
          <p:spPr>
            <a:xfrm>
              <a:off x="437523" y="439682"/>
              <a:ext cx="1187201" cy="1182884"/>
            </a:xfrm>
            <a:custGeom>
              <a:avLst/>
              <a:gdLst/>
              <a:ahLst/>
              <a:cxnLst/>
              <a:rect l="l" t="t" r="r" b="b"/>
              <a:pathLst>
                <a:path w="1187201" h="1182884">
                  <a:moveTo>
                    <a:pt x="0" y="0"/>
                  </a:moveTo>
                  <a:lnTo>
                    <a:pt x="1187201" y="0"/>
                  </a:lnTo>
                  <a:lnTo>
                    <a:pt x="1187201" y="1182884"/>
                  </a:lnTo>
                  <a:lnTo>
                    <a:pt x="0" y="118288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grpSp>
      <p:sp>
        <p:nvSpPr>
          <p:cNvPr id="45" name="AutoShape 9">
            <a:extLst>
              <a:ext uri="{FF2B5EF4-FFF2-40B4-BE49-F238E27FC236}">
                <a16:creationId xmlns:a16="http://schemas.microsoft.com/office/drawing/2014/main" id="{B803BEC4-4DC7-450E-8903-BFD13534B8AB}"/>
              </a:ext>
            </a:extLst>
          </p:cNvPr>
          <p:cNvSpPr/>
          <p:nvPr/>
        </p:nvSpPr>
        <p:spPr>
          <a:xfrm>
            <a:off x="2468880" y="7454904"/>
            <a:ext cx="6016750" cy="0"/>
          </a:xfrm>
          <a:prstGeom prst="line">
            <a:avLst/>
          </a:prstGeom>
          <a:ln w="25400" cap="flat">
            <a:solidFill>
              <a:srgbClr val="FA643F"/>
            </a:solidFill>
            <a:prstDash val="solid"/>
            <a:headEnd type="none" w="sm" len="sm"/>
            <a:tailEnd type="none" w="sm" len="sm"/>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utoShape 48"/>
          <p:cNvSpPr/>
          <p:nvPr/>
        </p:nvSpPr>
        <p:spPr>
          <a:xfrm>
            <a:off x="0" y="0"/>
            <a:ext cx="5993398" cy="2598540"/>
          </a:xfrm>
          <a:prstGeom prst="rect">
            <a:avLst/>
          </a:prstGeom>
          <a:solidFill>
            <a:srgbClr val="F1F1F1"/>
          </a:solidFill>
          <a:ln w="38100">
            <a:solidFill>
              <a:schemeClr val="tx1"/>
            </a:solidFill>
          </a:ln>
        </p:spPr>
      </p:sp>
      <p:sp>
        <p:nvSpPr>
          <p:cNvPr id="49" name="AutoShape 49"/>
          <p:cNvSpPr/>
          <p:nvPr/>
        </p:nvSpPr>
        <p:spPr>
          <a:xfrm flipV="1">
            <a:off x="1005841" y="1768698"/>
            <a:ext cx="3657600" cy="22002"/>
          </a:xfrm>
          <a:prstGeom prst="line">
            <a:avLst/>
          </a:prstGeom>
          <a:ln w="73025" cap="flat">
            <a:solidFill>
              <a:srgbClr val="FA643F"/>
            </a:solidFill>
            <a:prstDash val="solid"/>
            <a:headEnd type="none" w="sm" len="sm"/>
            <a:tailEnd type="none" w="sm" len="sm"/>
          </a:ln>
        </p:spPr>
      </p:sp>
      <p:sp>
        <p:nvSpPr>
          <p:cNvPr id="62" name="TextBox 62"/>
          <p:cNvSpPr txBox="1"/>
          <p:nvPr/>
        </p:nvSpPr>
        <p:spPr>
          <a:xfrm>
            <a:off x="457200" y="234745"/>
            <a:ext cx="880262" cy="347916"/>
          </a:xfrm>
          <a:prstGeom prst="rect">
            <a:avLst/>
          </a:prstGeom>
        </p:spPr>
        <p:txBody>
          <a:bodyPr lIns="0" tIns="0" rIns="0" bIns="0" rtlCol="0" anchor="t">
            <a:spAutoFit/>
          </a:bodyPr>
          <a:lstStyle/>
          <a:p>
            <a:pPr>
              <a:lnSpc>
                <a:spcPts val="2749"/>
              </a:lnSpc>
            </a:pPr>
            <a:r>
              <a:rPr lang="en-US" sz="2499" dirty="0">
                <a:solidFill>
                  <a:srgbClr val="FA643F"/>
                </a:solidFill>
                <a:latin typeface="M+ Medium"/>
              </a:rPr>
              <a:t>05</a:t>
            </a:r>
          </a:p>
        </p:txBody>
      </p:sp>
      <p:sp>
        <p:nvSpPr>
          <p:cNvPr id="63" name="TextBox 19">
            <a:extLst>
              <a:ext uri="{FF2B5EF4-FFF2-40B4-BE49-F238E27FC236}">
                <a16:creationId xmlns:a16="http://schemas.microsoft.com/office/drawing/2014/main" id="{EEF1848E-431B-4F2E-9642-283AA0ECAC5D}"/>
              </a:ext>
            </a:extLst>
          </p:cNvPr>
          <p:cNvSpPr txBox="1"/>
          <p:nvPr/>
        </p:nvSpPr>
        <p:spPr>
          <a:xfrm>
            <a:off x="1312717" y="584208"/>
            <a:ext cx="5055523" cy="1069075"/>
          </a:xfrm>
          <a:prstGeom prst="rect">
            <a:avLst/>
          </a:prstGeom>
        </p:spPr>
        <p:txBody>
          <a:bodyPr wrap="square" lIns="0" tIns="0" rIns="0" bIns="0" rtlCol="0" anchor="t">
            <a:spAutoFit/>
          </a:bodyPr>
          <a:lstStyle/>
          <a:p>
            <a:pPr>
              <a:lnSpc>
                <a:spcPts val="9929"/>
              </a:lnSpc>
            </a:pPr>
            <a:r>
              <a:rPr lang="ja-JP" altLang="en-US" sz="5400" dirty="0">
                <a:solidFill>
                  <a:srgbClr val="000000"/>
                </a:solidFill>
                <a:latin typeface="HGP創英ﾌﾟﾚｾﾞﾝｽEB" panose="02020800000000000000" pitchFamily="18" charset="-128"/>
                <a:ea typeface="HGP創英ﾌﾟﾚｾﾞﾝｽEB" panose="02020800000000000000" pitchFamily="18" charset="-128"/>
              </a:rPr>
              <a:t>アプリ概要</a:t>
            </a:r>
            <a:endParaRPr lang="en-US" sz="5400" dirty="0">
              <a:solidFill>
                <a:srgbClr val="000000"/>
              </a:solidFill>
              <a:latin typeface="HGP創英ﾌﾟﾚｾﾞﾝｽEB" panose="02020800000000000000" pitchFamily="18" charset="-128"/>
              <a:ea typeface="HGP創英ﾌﾟﾚｾﾞﾝｽEB" panose="02020800000000000000" pitchFamily="18" charset="-128"/>
            </a:endParaRPr>
          </a:p>
        </p:txBody>
      </p:sp>
      <p:pic>
        <p:nvPicPr>
          <p:cNvPr id="65" name="図 64">
            <a:extLst>
              <a:ext uri="{FF2B5EF4-FFF2-40B4-BE49-F238E27FC236}">
                <a16:creationId xmlns:a16="http://schemas.microsoft.com/office/drawing/2014/main" id="{CCC82F43-B9E0-4A32-A939-12B9789AEEAB}"/>
              </a:ext>
            </a:extLst>
          </p:cNvPr>
          <p:cNvPicPr>
            <a:picLocks noChangeAspect="1"/>
          </p:cNvPicPr>
          <p:nvPr/>
        </p:nvPicPr>
        <p:blipFill rotWithShape="1">
          <a:blip r:embed="rId2">
            <a:extLst>
              <a:ext uri="{28A0092B-C50C-407E-A947-70E740481C1C}">
                <a14:useLocalDpi xmlns:a14="http://schemas.microsoft.com/office/drawing/2010/main" val="0"/>
              </a:ext>
            </a:extLst>
          </a:blip>
          <a:srcRect l="26830" r="29268"/>
          <a:stretch/>
        </p:blipFill>
        <p:spPr>
          <a:xfrm>
            <a:off x="876299" y="4305300"/>
            <a:ext cx="1371600" cy="3124200"/>
          </a:xfrm>
          <a:prstGeom prst="rect">
            <a:avLst/>
          </a:prstGeom>
        </p:spPr>
      </p:pic>
      <p:grpSp>
        <p:nvGrpSpPr>
          <p:cNvPr id="69" name="グループ化 68">
            <a:extLst>
              <a:ext uri="{FF2B5EF4-FFF2-40B4-BE49-F238E27FC236}">
                <a16:creationId xmlns:a16="http://schemas.microsoft.com/office/drawing/2014/main" id="{66252F14-51DE-4760-AC53-1222F2848DBB}"/>
              </a:ext>
            </a:extLst>
          </p:cNvPr>
          <p:cNvGrpSpPr/>
          <p:nvPr/>
        </p:nvGrpSpPr>
        <p:grpSpPr>
          <a:xfrm>
            <a:off x="1562100" y="6591300"/>
            <a:ext cx="927863" cy="612841"/>
            <a:chOff x="393902" y="8928026"/>
            <a:chExt cx="1371871" cy="612841"/>
          </a:xfrm>
        </p:grpSpPr>
        <p:sp>
          <p:nvSpPr>
            <p:cNvPr id="66" name="四角形: 角を丸くする 65">
              <a:extLst>
                <a:ext uri="{FF2B5EF4-FFF2-40B4-BE49-F238E27FC236}">
                  <a16:creationId xmlns:a16="http://schemas.microsoft.com/office/drawing/2014/main" id="{063207E8-3390-48AA-86C4-747943F4637A}"/>
                </a:ext>
              </a:extLst>
            </p:cNvPr>
            <p:cNvSpPr/>
            <p:nvPr/>
          </p:nvSpPr>
          <p:spPr>
            <a:xfrm>
              <a:off x="393902" y="8928026"/>
              <a:ext cx="1371870" cy="612841"/>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テキスト ボックス 66">
              <a:extLst>
                <a:ext uri="{FF2B5EF4-FFF2-40B4-BE49-F238E27FC236}">
                  <a16:creationId xmlns:a16="http://schemas.microsoft.com/office/drawing/2014/main" id="{5DF88970-9C54-449F-A494-B06548D80ACA}"/>
                </a:ext>
              </a:extLst>
            </p:cNvPr>
            <p:cNvSpPr txBox="1"/>
            <p:nvPr/>
          </p:nvSpPr>
          <p:spPr>
            <a:xfrm>
              <a:off x="393902" y="8972836"/>
              <a:ext cx="1371871" cy="523220"/>
            </a:xfrm>
            <a:prstGeom prst="rect">
              <a:avLst/>
            </a:prstGeom>
            <a:noFill/>
          </p:spPr>
          <p:txBody>
            <a:bodyPr wrap="square" rtlCol="0">
              <a:spAutoFit/>
            </a:bodyPr>
            <a:lstStyle/>
            <a:p>
              <a:r>
                <a:rPr kumimoji="1" lang="ja-JP" altLang="en-US" sz="2800" dirty="0">
                  <a:latin typeface="HGP創英角ﾎﾟｯﾌﾟ体" panose="040B0A00000000000000" pitchFamily="50" charset="-128"/>
                  <a:ea typeface="HGP創英角ﾎﾟｯﾌﾟ体" panose="040B0A00000000000000" pitchFamily="50" charset="-128"/>
                </a:rPr>
                <a:t>学生</a:t>
              </a:r>
            </a:p>
          </p:txBody>
        </p:sp>
      </p:grpSp>
      <p:pic>
        <p:nvPicPr>
          <p:cNvPr id="71" name="図 70">
            <a:extLst>
              <a:ext uri="{FF2B5EF4-FFF2-40B4-BE49-F238E27FC236}">
                <a16:creationId xmlns:a16="http://schemas.microsoft.com/office/drawing/2014/main" id="{C604F7ED-4D26-4EB2-A10C-7D04586835AC}"/>
              </a:ext>
            </a:extLst>
          </p:cNvPr>
          <p:cNvPicPr>
            <a:picLocks noChangeAspect="1"/>
          </p:cNvPicPr>
          <p:nvPr/>
        </p:nvPicPr>
        <p:blipFill rotWithShape="1">
          <a:blip r:embed="rId3">
            <a:extLst>
              <a:ext uri="{28A0092B-C50C-407E-A947-70E740481C1C}">
                <a14:useLocalDpi xmlns:a14="http://schemas.microsoft.com/office/drawing/2010/main" val="0"/>
              </a:ext>
            </a:extLst>
          </a:blip>
          <a:srcRect l="21692" r="21419"/>
          <a:stretch/>
        </p:blipFill>
        <p:spPr>
          <a:xfrm>
            <a:off x="2754631" y="3116515"/>
            <a:ext cx="3458566" cy="6079505"/>
          </a:xfrm>
          <a:prstGeom prst="rect">
            <a:avLst/>
          </a:prstGeom>
        </p:spPr>
      </p:pic>
      <p:sp>
        <p:nvSpPr>
          <p:cNvPr id="72" name="正方形/長方形 71">
            <a:extLst>
              <a:ext uri="{FF2B5EF4-FFF2-40B4-BE49-F238E27FC236}">
                <a16:creationId xmlns:a16="http://schemas.microsoft.com/office/drawing/2014/main" id="{B69BDD21-DB11-4E23-A918-ADD10117F63B}"/>
              </a:ext>
            </a:extLst>
          </p:cNvPr>
          <p:cNvSpPr/>
          <p:nvPr/>
        </p:nvSpPr>
        <p:spPr>
          <a:xfrm>
            <a:off x="3200400" y="4128005"/>
            <a:ext cx="2514600" cy="405895"/>
          </a:xfrm>
          <a:prstGeom prst="rect">
            <a:avLst/>
          </a:prstGeom>
          <a:solidFill>
            <a:schemeClr val="tx2">
              <a:lumMod val="50000"/>
            </a:schemeClr>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テキスト ボックス 72">
            <a:extLst>
              <a:ext uri="{FF2B5EF4-FFF2-40B4-BE49-F238E27FC236}">
                <a16:creationId xmlns:a16="http://schemas.microsoft.com/office/drawing/2014/main" id="{0F6A6033-6918-43E9-80CA-C8A0D6A61AA1}"/>
              </a:ext>
            </a:extLst>
          </p:cNvPr>
          <p:cNvSpPr txBox="1"/>
          <p:nvPr/>
        </p:nvSpPr>
        <p:spPr>
          <a:xfrm>
            <a:off x="3200400" y="4064615"/>
            <a:ext cx="2590800" cy="461665"/>
          </a:xfrm>
          <a:prstGeom prst="rect">
            <a:avLst/>
          </a:prstGeom>
          <a:noFill/>
        </p:spPr>
        <p:txBody>
          <a:bodyPr wrap="square" rtlCol="0">
            <a:spAutoFit/>
          </a:bodyPr>
          <a:lstStyle/>
          <a:p>
            <a:r>
              <a:rPr kumimoji="1" lang="ja-JP" altLang="en-US" sz="2400" b="1" dirty="0">
                <a:solidFill>
                  <a:schemeClr val="bg1"/>
                </a:solidFill>
                <a:latin typeface="BIZ UDPゴシック" panose="020B0400000000000000" pitchFamily="50" charset="-128"/>
                <a:ea typeface="BIZ UDPゴシック" panose="020B0400000000000000" pitchFamily="50" charset="-128"/>
              </a:rPr>
              <a:t>≺　</a:t>
            </a:r>
            <a:r>
              <a:rPr kumimoji="1" lang="ja-JP" altLang="en-US" b="1" dirty="0">
                <a:solidFill>
                  <a:schemeClr val="bg1"/>
                </a:solidFill>
                <a:latin typeface="BIZ UDPゴシック" panose="020B0400000000000000" pitchFamily="50" charset="-128"/>
                <a:ea typeface="BIZ UDPゴシック" panose="020B0400000000000000" pitchFamily="50" charset="-128"/>
              </a:rPr>
              <a:t>水野　　       🔍 📞  </a:t>
            </a:r>
            <a:endParaRPr kumimoji="1" lang="ja-JP" altLang="en-US" sz="2400" b="1" dirty="0">
              <a:solidFill>
                <a:schemeClr val="bg1"/>
              </a:solidFill>
              <a:latin typeface="BIZ UDPゴシック" panose="020B0400000000000000" pitchFamily="50" charset="-128"/>
              <a:ea typeface="BIZ UDPゴシック" panose="020B0400000000000000" pitchFamily="50" charset="-128"/>
            </a:endParaRPr>
          </a:p>
        </p:txBody>
      </p:sp>
      <p:pic>
        <p:nvPicPr>
          <p:cNvPr id="75" name="図 74">
            <a:extLst>
              <a:ext uri="{FF2B5EF4-FFF2-40B4-BE49-F238E27FC236}">
                <a16:creationId xmlns:a16="http://schemas.microsoft.com/office/drawing/2014/main" id="{41C09562-8250-45B3-9C07-B964DD6263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6121" y="4526280"/>
            <a:ext cx="2468879" cy="3284220"/>
          </a:xfrm>
          <a:prstGeom prst="rect">
            <a:avLst/>
          </a:prstGeom>
        </p:spPr>
      </p:pic>
      <p:grpSp>
        <p:nvGrpSpPr>
          <p:cNvPr id="78" name="Group 12">
            <a:extLst>
              <a:ext uri="{FF2B5EF4-FFF2-40B4-BE49-F238E27FC236}">
                <a16:creationId xmlns:a16="http://schemas.microsoft.com/office/drawing/2014/main" id="{A1CDE853-D934-46A6-BAEA-CC15199D90E8}"/>
              </a:ext>
            </a:extLst>
          </p:cNvPr>
          <p:cNvGrpSpPr>
            <a:grpSpLocks noChangeAspect="1"/>
          </p:cNvGrpSpPr>
          <p:nvPr/>
        </p:nvGrpSpPr>
        <p:grpSpPr>
          <a:xfrm>
            <a:off x="3352800" y="4610100"/>
            <a:ext cx="487679" cy="487677"/>
            <a:chOff x="0" y="0"/>
            <a:chExt cx="6350000" cy="6349975"/>
          </a:xfrm>
        </p:grpSpPr>
        <p:sp>
          <p:nvSpPr>
            <p:cNvPr id="79" name="Freeform 13">
              <a:extLst>
                <a:ext uri="{FF2B5EF4-FFF2-40B4-BE49-F238E27FC236}">
                  <a16:creationId xmlns:a16="http://schemas.microsoft.com/office/drawing/2014/main" id="{CD6DFB72-3DD4-4BF4-BAEE-40BC32808456}"/>
                </a:ext>
              </a:extLst>
            </p:cNvPr>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30072" t="-35016" r="-63523" b="-155559"/>
              </a:stretch>
            </a:blipFill>
            <a:ln>
              <a:noFill/>
              <a:prstDash val="lgDash"/>
            </a:ln>
          </p:spPr>
        </p:sp>
      </p:grpSp>
      <p:grpSp>
        <p:nvGrpSpPr>
          <p:cNvPr id="131" name="グループ化 130">
            <a:extLst>
              <a:ext uri="{FF2B5EF4-FFF2-40B4-BE49-F238E27FC236}">
                <a16:creationId xmlns:a16="http://schemas.microsoft.com/office/drawing/2014/main" id="{C4834B15-BFD3-4808-B094-DAAAD1774E6B}"/>
              </a:ext>
            </a:extLst>
          </p:cNvPr>
          <p:cNvGrpSpPr/>
          <p:nvPr/>
        </p:nvGrpSpPr>
        <p:grpSpPr>
          <a:xfrm>
            <a:off x="3985259" y="4619719"/>
            <a:ext cx="1630682" cy="450723"/>
            <a:chOff x="3985259" y="4619719"/>
            <a:chExt cx="1630682" cy="450723"/>
          </a:xfrm>
        </p:grpSpPr>
        <p:sp>
          <p:nvSpPr>
            <p:cNvPr id="80" name="吹き出し: 角を丸めた四角形 79">
              <a:extLst>
                <a:ext uri="{FF2B5EF4-FFF2-40B4-BE49-F238E27FC236}">
                  <a16:creationId xmlns:a16="http://schemas.microsoft.com/office/drawing/2014/main" id="{8B2C7ECC-618B-4D8B-9FD2-14AC814FC9DE}"/>
                </a:ext>
              </a:extLst>
            </p:cNvPr>
            <p:cNvSpPr/>
            <p:nvPr/>
          </p:nvSpPr>
          <p:spPr>
            <a:xfrm>
              <a:off x="3985259" y="4710270"/>
              <a:ext cx="1584961" cy="360172"/>
            </a:xfrm>
            <a:prstGeom prst="wedgeRoundRectCallout">
              <a:avLst>
                <a:gd name="adj1" fmla="val -59611"/>
                <a:gd name="adj2" fmla="val -46323"/>
                <a:gd name="adj3" fmla="val 1666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TextBox 8">
              <a:extLst>
                <a:ext uri="{FF2B5EF4-FFF2-40B4-BE49-F238E27FC236}">
                  <a16:creationId xmlns:a16="http://schemas.microsoft.com/office/drawing/2014/main" id="{78392E19-B977-408C-86D2-D108D5452644}"/>
                </a:ext>
              </a:extLst>
            </p:cNvPr>
            <p:cNvSpPr txBox="1"/>
            <p:nvPr/>
          </p:nvSpPr>
          <p:spPr>
            <a:xfrm>
              <a:off x="4069536" y="4619719"/>
              <a:ext cx="1546405" cy="398699"/>
            </a:xfrm>
            <a:prstGeom prst="rect">
              <a:avLst/>
            </a:prstGeom>
          </p:spPr>
          <p:txBody>
            <a:bodyPr wrap="square" lIns="0" tIns="0" rIns="0" bIns="0" rtlCol="0" anchor="t">
              <a:spAutoFit/>
            </a:bodyPr>
            <a:lstStyle/>
            <a:p>
              <a:pPr>
                <a:lnSpc>
                  <a:spcPts val="3779"/>
                </a:lnSpc>
              </a:pPr>
              <a:r>
                <a:rPr lang="ja-JP" altLang="en-US" dirty="0">
                  <a:solidFill>
                    <a:srgbClr val="000000"/>
                  </a:solidFill>
                  <a:latin typeface="BIZ UDPゴシック" panose="020B0400000000000000" pitchFamily="50" charset="-128"/>
                  <a:ea typeface="BIZ UDPゴシック" panose="020B0400000000000000" pitchFamily="50" charset="-128"/>
                </a:rPr>
                <a:t>聞きたいです。</a:t>
              </a:r>
              <a:endParaRPr lang="en-US" dirty="0">
                <a:solidFill>
                  <a:srgbClr val="000000"/>
                </a:solidFill>
                <a:latin typeface="BIZ UDPゴシック" panose="020B0400000000000000" pitchFamily="50" charset="-128"/>
                <a:ea typeface="BIZ UDPゴシック" panose="020B0400000000000000" pitchFamily="50" charset="-128"/>
              </a:endParaRPr>
            </a:p>
          </p:txBody>
        </p:sp>
      </p:grpSp>
      <p:cxnSp>
        <p:nvCxnSpPr>
          <p:cNvPr id="82" name="直線矢印コネクタ 81">
            <a:extLst>
              <a:ext uri="{FF2B5EF4-FFF2-40B4-BE49-F238E27FC236}">
                <a16:creationId xmlns:a16="http://schemas.microsoft.com/office/drawing/2014/main" id="{D8CA817D-44DA-45A1-9339-92775B820BF8}"/>
              </a:ext>
            </a:extLst>
          </p:cNvPr>
          <p:cNvCxnSpPr>
            <a:cxnSpLocks/>
          </p:cNvCxnSpPr>
          <p:nvPr/>
        </p:nvCxnSpPr>
        <p:spPr>
          <a:xfrm>
            <a:off x="6400800" y="5192763"/>
            <a:ext cx="2438400" cy="0"/>
          </a:xfrm>
          <a:prstGeom prst="straightConnector1">
            <a:avLst/>
          </a:prstGeom>
          <a:ln w="60325">
            <a:solidFill>
              <a:srgbClr val="1A323F"/>
            </a:solidFill>
            <a:tailEnd type="triangle"/>
          </a:ln>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pic>
        <p:nvPicPr>
          <p:cNvPr id="86" name="図 85">
            <a:extLst>
              <a:ext uri="{FF2B5EF4-FFF2-40B4-BE49-F238E27FC236}">
                <a16:creationId xmlns:a16="http://schemas.microsoft.com/office/drawing/2014/main" id="{CA33A1BD-CCAB-4D6C-9D6A-28FA95985837}"/>
              </a:ext>
            </a:extLst>
          </p:cNvPr>
          <p:cNvPicPr>
            <a:picLocks noChangeAspect="1"/>
          </p:cNvPicPr>
          <p:nvPr/>
        </p:nvPicPr>
        <p:blipFill rotWithShape="1">
          <a:blip r:embed="rId6">
            <a:extLst>
              <a:ext uri="{28A0092B-C50C-407E-A947-70E740481C1C}">
                <a14:useLocalDpi xmlns:a14="http://schemas.microsoft.com/office/drawing/2010/main" val="0"/>
              </a:ext>
            </a:extLst>
          </a:blip>
          <a:srcRect l="8205" r="7229"/>
          <a:stretch/>
        </p:blipFill>
        <p:spPr>
          <a:xfrm>
            <a:off x="9004480" y="4452506"/>
            <a:ext cx="2522710" cy="3608128"/>
          </a:xfrm>
          <a:prstGeom prst="rect">
            <a:avLst/>
          </a:prstGeom>
        </p:spPr>
      </p:pic>
      <p:cxnSp>
        <p:nvCxnSpPr>
          <p:cNvPr id="87" name="直線矢印コネクタ 86">
            <a:extLst>
              <a:ext uri="{FF2B5EF4-FFF2-40B4-BE49-F238E27FC236}">
                <a16:creationId xmlns:a16="http://schemas.microsoft.com/office/drawing/2014/main" id="{C44A91DA-50F1-4F95-903A-2EAE11C41611}"/>
              </a:ext>
            </a:extLst>
          </p:cNvPr>
          <p:cNvCxnSpPr>
            <a:cxnSpLocks/>
          </p:cNvCxnSpPr>
          <p:nvPr/>
        </p:nvCxnSpPr>
        <p:spPr>
          <a:xfrm flipH="1">
            <a:off x="6400800" y="7581900"/>
            <a:ext cx="2438400" cy="0"/>
          </a:xfrm>
          <a:prstGeom prst="straightConnector1">
            <a:avLst/>
          </a:prstGeom>
          <a:ln w="60325">
            <a:solidFill>
              <a:schemeClr val="tx2">
                <a:lumMod val="50000"/>
              </a:schemeClr>
            </a:solidFill>
            <a:tailEnd type="triangle"/>
          </a:ln>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sp>
        <p:nvSpPr>
          <p:cNvPr id="97" name="TextBox 8">
            <a:extLst>
              <a:ext uri="{FF2B5EF4-FFF2-40B4-BE49-F238E27FC236}">
                <a16:creationId xmlns:a16="http://schemas.microsoft.com/office/drawing/2014/main" id="{F839DF78-C6D9-4688-B168-A4D61815F265}"/>
              </a:ext>
            </a:extLst>
          </p:cNvPr>
          <p:cNvSpPr txBox="1"/>
          <p:nvPr/>
        </p:nvSpPr>
        <p:spPr>
          <a:xfrm>
            <a:off x="6964325" y="4466613"/>
            <a:ext cx="1307483" cy="487313"/>
          </a:xfrm>
          <a:prstGeom prst="rect">
            <a:avLst/>
          </a:prstGeom>
        </p:spPr>
        <p:txBody>
          <a:bodyPr wrap="square" lIns="0" tIns="0" rIns="0" bIns="0" rtlCol="0" anchor="t">
            <a:spAutoFit/>
          </a:bodyPr>
          <a:lstStyle/>
          <a:p>
            <a:pPr>
              <a:lnSpc>
                <a:spcPts val="3779"/>
              </a:lnSpc>
            </a:pPr>
            <a:r>
              <a:rPr lang="ja-JP" altLang="en-US" sz="3200" b="1" dirty="0">
                <a:solidFill>
                  <a:srgbClr val="000000"/>
                </a:solidFill>
                <a:ea typeface="M+ Medium"/>
              </a:rPr>
              <a:t>①質問</a:t>
            </a:r>
            <a:endParaRPr lang="en-US" sz="3200" b="1" dirty="0">
              <a:solidFill>
                <a:srgbClr val="000000"/>
              </a:solidFill>
              <a:ea typeface="M+ Medium"/>
            </a:endParaRPr>
          </a:p>
        </p:txBody>
      </p:sp>
      <p:sp>
        <p:nvSpPr>
          <p:cNvPr id="98" name="TextBox 8">
            <a:extLst>
              <a:ext uri="{FF2B5EF4-FFF2-40B4-BE49-F238E27FC236}">
                <a16:creationId xmlns:a16="http://schemas.microsoft.com/office/drawing/2014/main" id="{5E5148D2-2D57-42A9-AC8F-91E9243D5935}"/>
              </a:ext>
            </a:extLst>
          </p:cNvPr>
          <p:cNvSpPr txBox="1"/>
          <p:nvPr/>
        </p:nvSpPr>
        <p:spPr>
          <a:xfrm>
            <a:off x="6998162" y="6855749"/>
            <a:ext cx="1234076" cy="487313"/>
          </a:xfrm>
          <a:prstGeom prst="rect">
            <a:avLst/>
          </a:prstGeom>
        </p:spPr>
        <p:txBody>
          <a:bodyPr wrap="square" lIns="0" tIns="0" rIns="0" bIns="0" rtlCol="0" anchor="t">
            <a:spAutoFit/>
          </a:bodyPr>
          <a:lstStyle/>
          <a:p>
            <a:pPr>
              <a:lnSpc>
                <a:spcPts val="3779"/>
              </a:lnSpc>
            </a:pPr>
            <a:r>
              <a:rPr lang="ja-JP" altLang="en-US" sz="3200" b="1" dirty="0">
                <a:solidFill>
                  <a:srgbClr val="000000"/>
                </a:solidFill>
                <a:ea typeface="M+ Medium"/>
              </a:rPr>
              <a:t>②回答</a:t>
            </a:r>
            <a:endParaRPr lang="en-US" sz="3200" b="1" dirty="0">
              <a:solidFill>
                <a:srgbClr val="000000"/>
              </a:solidFill>
              <a:ea typeface="M+ Medium"/>
            </a:endParaRPr>
          </a:p>
        </p:txBody>
      </p:sp>
      <p:sp>
        <p:nvSpPr>
          <p:cNvPr id="100" name="正方形/長方形 99">
            <a:extLst>
              <a:ext uri="{FF2B5EF4-FFF2-40B4-BE49-F238E27FC236}">
                <a16:creationId xmlns:a16="http://schemas.microsoft.com/office/drawing/2014/main" id="{637522DF-4B0C-47B8-B728-B7C39A58B83A}"/>
              </a:ext>
            </a:extLst>
          </p:cNvPr>
          <p:cNvSpPr/>
          <p:nvPr/>
        </p:nvSpPr>
        <p:spPr>
          <a:xfrm>
            <a:off x="3246121" y="7419474"/>
            <a:ext cx="2468879" cy="381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テキスト ボックス 100">
            <a:extLst>
              <a:ext uri="{FF2B5EF4-FFF2-40B4-BE49-F238E27FC236}">
                <a16:creationId xmlns:a16="http://schemas.microsoft.com/office/drawing/2014/main" id="{B7975A31-9EB5-4D73-83D0-69C58354BA7E}"/>
              </a:ext>
            </a:extLst>
          </p:cNvPr>
          <p:cNvSpPr txBox="1"/>
          <p:nvPr/>
        </p:nvSpPr>
        <p:spPr>
          <a:xfrm>
            <a:off x="3200400" y="7429500"/>
            <a:ext cx="2514599" cy="369332"/>
          </a:xfrm>
          <a:prstGeom prst="rect">
            <a:avLst/>
          </a:prstGeom>
          <a:noFill/>
        </p:spPr>
        <p:txBody>
          <a:bodyPr wrap="square" rtlCol="0">
            <a:spAutoFit/>
          </a:bodyPr>
          <a:lstStyle/>
          <a:p>
            <a:r>
              <a:rPr kumimoji="1" lang="ja-JP" altLang="en-US" b="1" dirty="0">
                <a:solidFill>
                  <a:schemeClr val="tx1">
                    <a:lumMod val="50000"/>
                    <a:lumOff val="50000"/>
                  </a:schemeClr>
                </a:solidFill>
                <a:latin typeface="BIZ UDPゴシック" panose="020B0400000000000000" pitchFamily="50" charset="-128"/>
                <a:ea typeface="BIZ UDPゴシック" panose="020B0400000000000000" pitchFamily="50" charset="-128"/>
              </a:rPr>
              <a:t>＋📷 □</a:t>
            </a:r>
            <a:endParaRPr kumimoji="1" lang="ja-JP" altLang="en-US" b="1" dirty="0">
              <a:solidFill>
                <a:schemeClr val="bg1"/>
              </a:solidFill>
              <a:latin typeface="BIZ UDPゴシック" panose="020B0400000000000000" pitchFamily="50" charset="-128"/>
              <a:ea typeface="BIZ UDPゴシック" panose="020B0400000000000000" pitchFamily="50" charset="-128"/>
            </a:endParaRPr>
          </a:p>
        </p:txBody>
      </p:sp>
      <p:sp>
        <p:nvSpPr>
          <p:cNvPr id="102" name="四角形: 角を丸くする 101">
            <a:extLst>
              <a:ext uri="{FF2B5EF4-FFF2-40B4-BE49-F238E27FC236}">
                <a16:creationId xmlns:a16="http://schemas.microsoft.com/office/drawing/2014/main" id="{C79E6D70-2293-4BCF-90C5-50BAD545666F}"/>
              </a:ext>
            </a:extLst>
          </p:cNvPr>
          <p:cNvSpPr/>
          <p:nvPr/>
        </p:nvSpPr>
        <p:spPr>
          <a:xfrm>
            <a:off x="4253757" y="7480083"/>
            <a:ext cx="1358133" cy="267801"/>
          </a:xfrm>
          <a:prstGeom prst="roundRect">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TextBox 8">
            <a:extLst>
              <a:ext uri="{FF2B5EF4-FFF2-40B4-BE49-F238E27FC236}">
                <a16:creationId xmlns:a16="http://schemas.microsoft.com/office/drawing/2014/main" id="{0D4666CB-A9C2-4573-B7FC-135571FE0A76}"/>
              </a:ext>
            </a:extLst>
          </p:cNvPr>
          <p:cNvSpPr txBox="1"/>
          <p:nvPr/>
        </p:nvSpPr>
        <p:spPr>
          <a:xfrm>
            <a:off x="4329812" y="7330576"/>
            <a:ext cx="1296950" cy="398699"/>
          </a:xfrm>
          <a:prstGeom prst="rect">
            <a:avLst/>
          </a:prstGeom>
        </p:spPr>
        <p:txBody>
          <a:bodyPr wrap="square" lIns="0" tIns="0" rIns="0" bIns="0" rtlCol="0" anchor="t">
            <a:spAutoFit/>
          </a:bodyPr>
          <a:lstStyle/>
          <a:p>
            <a:pPr>
              <a:lnSpc>
                <a:spcPts val="3779"/>
              </a:lnSpc>
            </a:pPr>
            <a:r>
              <a:rPr lang="en-US" dirty="0">
                <a:solidFill>
                  <a:schemeClr val="bg1">
                    <a:lumMod val="95000"/>
                  </a:schemeClr>
                </a:solidFill>
                <a:latin typeface="BIZ UDPゴシック" panose="020B0400000000000000" pitchFamily="50" charset="-128"/>
                <a:ea typeface="BIZ UDPゴシック" panose="020B0400000000000000" pitchFamily="50" charset="-128"/>
              </a:rPr>
              <a:t>Aa</a:t>
            </a:r>
          </a:p>
        </p:txBody>
      </p:sp>
      <p:cxnSp>
        <p:nvCxnSpPr>
          <p:cNvPr id="110" name="直線コネクタ 109">
            <a:extLst>
              <a:ext uri="{FF2B5EF4-FFF2-40B4-BE49-F238E27FC236}">
                <a16:creationId xmlns:a16="http://schemas.microsoft.com/office/drawing/2014/main" id="{DD6991EC-5244-497B-A26D-47511EFF8B0B}"/>
              </a:ext>
            </a:extLst>
          </p:cNvPr>
          <p:cNvCxnSpPr>
            <a:cxnSpLocks/>
            <a:stCxn id="86" idx="2"/>
          </p:cNvCxnSpPr>
          <p:nvPr/>
        </p:nvCxnSpPr>
        <p:spPr>
          <a:xfrm flipH="1">
            <a:off x="10251279" y="8060634"/>
            <a:ext cx="14556" cy="1397248"/>
          </a:xfrm>
          <a:prstGeom prst="line">
            <a:avLst/>
          </a:prstGeom>
          <a:ln w="60325">
            <a:solidFill>
              <a:srgbClr val="1A323F"/>
            </a:solidFill>
          </a:ln>
        </p:spPr>
        <p:style>
          <a:lnRef idx="1">
            <a:schemeClr val="accent1"/>
          </a:lnRef>
          <a:fillRef idx="0">
            <a:schemeClr val="accent1"/>
          </a:fillRef>
          <a:effectRef idx="0">
            <a:schemeClr val="accent1"/>
          </a:effectRef>
          <a:fontRef idx="minor">
            <a:schemeClr val="tx1"/>
          </a:fontRef>
        </p:style>
      </p:cxnSp>
      <p:cxnSp>
        <p:nvCxnSpPr>
          <p:cNvPr id="111" name="直線コネクタ 110">
            <a:extLst>
              <a:ext uri="{FF2B5EF4-FFF2-40B4-BE49-F238E27FC236}">
                <a16:creationId xmlns:a16="http://schemas.microsoft.com/office/drawing/2014/main" id="{1E82FE7F-C8A0-439C-B080-1766ECC17458}"/>
              </a:ext>
            </a:extLst>
          </p:cNvPr>
          <p:cNvCxnSpPr>
            <a:cxnSpLocks/>
          </p:cNvCxnSpPr>
          <p:nvPr/>
        </p:nvCxnSpPr>
        <p:spPr>
          <a:xfrm>
            <a:off x="10251278" y="9426742"/>
            <a:ext cx="4619754" cy="0"/>
          </a:xfrm>
          <a:prstGeom prst="line">
            <a:avLst/>
          </a:prstGeom>
          <a:ln w="60325">
            <a:solidFill>
              <a:srgbClr val="1A323F"/>
            </a:solidFill>
          </a:ln>
        </p:spPr>
        <p:style>
          <a:lnRef idx="1">
            <a:schemeClr val="accent1"/>
          </a:lnRef>
          <a:fillRef idx="0">
            <a:schemeClr val="accent1"/>
          </a:fillRef>
          <a:effectRef idx="0">
            <a:schemeClr val="accent1"/>
          </a:effectRef>
          <a:fontRef idx="minor">
            <a:schemeClr val="tx1"/>
          </a:fontRef>
        </p:style>
      </p:cxnSp>
      <p:cxnSp>
        <p:nvCxnSpPr>
          <p:cNvPr id="114" name="直線矢印コネクタ 113">
            <a:extLst>
              <a:ext uri="{FF2B5EF4-FFF2-40B4-BE49-F238E27FC236}">
                <a16:creationId xmlns:a16="http://schemas.microsoft.com/office/drawing/2014/main" id="{363AD79B-AD57-428F-B320-1003C76C4C4C}"/>
              </a:ext>
            </a:extLst>
          </p:cNvPr>
          <p:cNvCxnSpPr>
            <a:cxnSpLocks/>
          </p:cNvCxnSpPr>
          <p:nvPr/>
        </p:nvCxnSpPr>
        <p:spPr>
          <a:xfrm flipV="1">
            <a:off x="14871032" y="8060634"/>
            <a:ext cx="0" cy="1397249"/>
          </a:xfrm>
          <a:prstGeom prst="straightConnector1">
            <a:avLst/>
          </a:prstGeom>
          <a:ln w="60325">
            <a:solidFill>
              <a:srgbClr val="1A323F"/>
            </a:solidFill>
            <a:tailEnd type="triangle"/>
          </a:ln>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sp>
        <p:nvSpPr>
          <p:cNvPr id="119" name="TextBox 8">
            <a:extLst>
              <a:ext uri="{FF2B5EF4-FFF2-40B4-BE49-F238E27FC236}">
                <a16:creationId xmlns:a16="http://schemas.microsoft.com/office/drawing/2014/main" id="{F4FCD233-F087-4BAD-ABC6-6318C82D5F94}"/>
              </a:ext>
            </a:extLst>
          </p:cNvPr>
          <p:cNvSpPr txBox="1"/>
          <p:nvPr/>
        </p:nvSpPr>
        <p:spPr>
          <a:xfrm>
            <a:off x="10847506" y="8690661"/>
            <a:ext cx="3587226" cy="487313"/>
          </a:xfrm>
          <a:prstGeom prst="rect">
            <a:avLst/>
          </a:prstGeom>
        </p:spPr>
        <p:txBody>
          <a:bodyPr wrap="square" lIns="0" tIns="0" rIns="0" bIns="0" rtlCol="0" anchor="t">
            <a:spAutoFit/>
          </a:bodyPr>
          <a:lstStyle/>
          <a:p>
            <a:pPr>
              <a:lnSpc>
                <a:spcPts val="3779"/>
              </a:lnSpc>
            </a:pPr>
            <a:r>
              <a:rPr lang="ja-JP" altLang="en-US" sz="3200" b="1" dirty="0">
                <a:solidFill>
                  <a:srgbClr val="000000"/>
                </a:solidFill>
                <a:ea typeface="M+ Medium"/>
              </a:rPr>
              <a:t>②</a:t>
            </a:r>
            <a:r>
              <a:rPr lang="en-US" altLang="ja-JP" sz="3200" b="1" dirty="0">
                <a:solidFill>
                  <a:srgbClr val="000000"/>
                </a:solidFill>
                <a:ea typeface="M+ Medium"/>
              </a:rPr>
              <a:t>´</a:t>
            </a:r>
            <a:r>
              <a:rPr lang="ja-JP" altLang="en-US" sz="3200" b="1" dirty="0">
                <a:solidFill>
                  <a:srgbClr val="000000"/>
                </a:solidFill>
                <a:ea typeface="M+ Medium"/>
              </a:rPr>
              <a:t>わからない場合</a:t>
            </a:r>
            <a:endParaRPr lang="en-US" sz="3200" b="1" dirty="0">
              <a:solidFill>
                <a:srgbClr val="000000"/>
              </a:solidFill>
              <a:ea typeface="M+ Medium"/>
            </a:endParaRPr>
          </a:p>
        </p:txBody>
      </p:sp>
      <p:pic>
        <p:nvPicPr>
          <p:cNvPr id="130" name="図 129">
            <a:extLst>
              <a:ext uri="{FF2B5EF4-FFF2-40B4-BE49-F238E27FC236}">
                <a16:creationId xmlns:a16="http://schemas.microsoft.com/office/drawing/2014/main" id="{7D7E5C42-5529-4054-B6E7-4EC028CC42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293733" y="3540741"/>
            <a:ext cx="5117968" cy="4207143"/>
          </a:xfrm>
          <a:prstGeom prst="rect">
            <a:avLst/>
          </a:prstGeom>
        </p:spPr>
      </p:pic>
      <p:grpSp>
        <p:nvGrpSpPr>
          <p:cNvPr id="137" name="グループ化 136">
            <a:extLst>
              <a:ext uri="{FF2B5EF4-FFF2-40B4-BE49-F238E27FC236}">
                <a16:creationId xmlns:a16="http://schemas.microsoft.com/office/drawing/2014/main" id="{9090668A-5E21-49B6-9797-D274CFD5585B}"/>
              </a:ext>
            </a:extLst>
          </p:cNvPr>
          <p:cNvGrpSpPr/>
          <p:nvPr/>
        </p:nvGrpSpPr>
        <p:grpSpPr>
          <a:xfrm>
            <a:off x="4329812" y="5261091"/>
            <a:ext cx="1159874" cy="421271"/>
            <a:chOff x="3421945" y="5258611"/>
            <a:chExt cx="1601574" cy="496082"/>
          </a:xfrm>
        </p:grpSpPr>
        <p:sp>
          <p:nvSpPr>
            <p:cNvPr id="133" name="吹き出し: 角を丸めた四角形 132">
              <a:extLst>
                <a:ext uri="{FF2B5EF4-FFF2-40B4-BE49-F238E27FC236}">
                  <a16:creationId xmlns:a16="http://schemas.microsoft.com/office/drawing/2014/main" id="{5F42648C-C977-4F4C-A109-765A279EF05B}"/>
                </a:ext>
              </a:extLst>
            </p:cNvPr>
            <p:cNvSpPr/>
            <p:nvPr/>
          </p:nvSpPr>
          <p:spPr>
            <a:xfrm>
              <a:off x="3421945" y="5394522"/>
              <a:ext cx="1584961" cy="360171"/>
            </a:xfrm>
            <a:prstGeom prst="wedgeRoundRectCallout">
              <a:avLst>
                <a:gd name="adj1" fmla="val 59822"/>
                <a:gd name="adj2" fmla="val -50777"/>
                <a:gd name="adj3" fmla="val 16667"/>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4" name="TextBox 8">
              <a:extLst>
                <a:ext uri="{FF2B5EF4-FFF2-40B4-BE49-F238E27FC236}">
                  <a16:creationId xmlns:a16="http://schemas.microsoft.com/office/drawing/2014/main" id="{38960C9E-FD27-4977-9CD1-6BCAF3C0B686}"/>
                </a:ext>
              </a:extLst>
            </p:cNvPr>
            <p:cNvSpPr txBox="1"/>
            <p:nvPr/>
          </p:nvSpPr>
          <p:spPr>
            <a:xfrm>
              <a:off x="3477114" y="5258611"/>
              <a:ext cx="1546405" cy="398698"/>
            </a:xfrm>
            <a:prstGeom prst="rect">
              <a:avLst/>
            </a:prstGeom>
            <a:ln>
              <a:noFill/>
            </a:ln>
          </p:spPr>
          <p:txBody>
            <a:bodyPr wrap="square" lIns="0" tIns="0" rIns="0" bIns="0" rtlCol="0" anchor="t">
              <a:spAutoFit/>
            </a:bodyPr>
            <a:lstStyle/>
            <a:p>
              <a:pPr>
                <a:lnSpc>
                  <a:spcPts val="3779"/>
                </a:lnSpc>
              </a:pPr>
              <a:r>
                <a:rPr lang="ja-JP" altLang="en-US" dirty="0">
                  <a:solidFill>
                    <a:srgbClr val="000000"/>
                  </a:solidFill>
                  <a:latin typeface="BIZ UDPゴシック" panose="020B0400000000000000" pitchFamily="50" charset="-128"/>
                  <a:ea typeface="BIZ UDPゴシック" panose="020B0400000000000000" pitchFamily="50" charset="-128"/>
                </a:rPr>
                <a:t>答えます。</a:t>
              </a:r>
              <a:endParaRPr lang="en-US" dirty="0">
                <a:solidFill>
                  <a:srgbClr val="000000"/>
                </a:solidFill>
                <a:latin typeface="BIZ UDPゴシック" panose="020B0400000000000000" pitchFamily="50" charset="-128"/>
                <a:ea typeface="BIZ UDPゴシック" panose="020B0400000000000000" pitchFamily="50" charset="-128"/>
              </a:endParaRPr>
            </a:p>
          </p:txBody>
        </p:sp>
      </p:grpSp>
      <p:sp>
        <p:nvSpPr>
          <p:cNvPr id="138" name="正方形/長方形 137">
            <a:extLst>
              <a:ext uri="{FF2B5EF4-FFF2-40B4-BE49-F238E27FC236}">
                <a16:creationId xmlns:a16="http://schemas.microsoft.com/office/drawing/2014/main" id="{598DDCD9-6BA8-470F-A130-BF8236F4161A}"/>
              </a:ext>
            </a:extLst>
          </p:cNvPr>
          <p:cNvSpPr/>
          <p:nvPr/>
        </p:nvSpPr>
        <p:spPr>
          <a:xfrm>
            <a:off x="12496800" y="3747005"/>
            <a:ext cx="4755131" cy="381000"/>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9" name="テキスト ボックス 138">
            <a:extLst>
              <a:ext uri="{FF2B5EF4-FFF2-40B4-BE49-F238E27FC236}">
                <a16:creationId xmlns:a16="http://schemas.microsoft.com/office/drawing/2014/main" id="{DB74CC3D-8050-426C-877C-DEE199B39C24}"/>
              </a:ext>
            </a:extLst>
          </p:cNvPr>
          <p:cNvSpPr txBox="1"/>
          <p:nvPr/>
        </p:nvSpPr>
        <p:spPr>
          <a:xfrm>
            <a:off x="12493637" y="3674813"/>
            <a:ext cx="4575163" cy="461665"/>
          </a:xfrm>
          <a:prstGeom prst="rect">
            <a:avLst/>
          </a:prstGeom>
          <a:noFill/>
        </p:spPr>
        <p:txBody>
          <a:bodyPr wrap="square" rtlCol="0">
            <a:spAutoFit/>
          </a:bodyPr>
          <a:lstStyle/>
          <a:p>
            <a:r>
              <a:rPr kumimoji="1" lang="en-US" altLang="ja-JP" sz="2400" b="1" dirty="0">
                <a:latin typeface="BIZ UDPゴシック" panose="020B0400000000000000" pitchFamily="50" charset="-128"/>
                <a:ea typeface="BIZ UDPゴシック" panose="020B0400000000000000" pitchFamily="50" charset="-128"/>
              </a:rPr>
              <a:t>Q</a:t>
            </a:r>
            <a:r>
              <a:rPr kumimoji="1" lang="ja-JP" altLang="en-US" sz="2400" b="1" dirty="0">
                <a:latin typeface="BIZ UDPゴシック" panose="020B0400000000000000" pitchFamily="50" charset="-128"/>
                <a:ea typeface="BIZ UDPゴシック" panose="020B0400000000000000" pitchFamily="50" charset="-128"/>
              </a:rPr>
              <a:t>＆</a:t>
            </a:r>
            <a:r>
              <a:rPr kumimoji="1" lang="en-US" altLang="ja-JP" sz="2400" b="1" dirty="0">
                <a:latin typeface="BIZ UDPゴシック" panose="020B0400000000000000" pitchFamily="50" charset="-128"/>
                <a:ea typeface="BIZ UDPゴシック" panose="020B0400000000000000" pitchFamily="50" charset="-128"/>
              </a:rPr>
              <a:t>A</a:t>
            </a:r>
            <a:r>
              <a:rPr kumimoji="1" lang="ja-JP" altLang="en-US" b="1" dirty="0">
                <a:solidFill>
                  <a:schemeClr val="accent2">
                    <a:lumMod val="50000"/>
                  </a:schemeClr>
                </a:solidFill>
                <a:latin typeface="BIZ UDPゴシック" panose="020B0400000000000000" pitchFamily="50" charset="-128"/>
                <a:ea typeface="BIZ UDPゴシック" panose="020B0400000000000000" pitchFamily="50" charset="-128"/>
              </a:rPr>
              <a:t>  </a:t>
            </a:r>
            <a:endParaRPr kumimoji="1" lang="ja-JP" altLang="en-US" sz="2400" b="1" dirty="0">
              <a:solidFill>
                <a:schemeClr val="accent2">
                  <a:lumMod val="50000"/>
                </a:schemeClr>
              </a:solidFill>
              <a:latin typeface="BIZ UDPゴシック" panose="020B0400000000000000" pitchFamily="50" charset="-128"/>
              <a:ea typeface="BIZ UDPゴシック" panose="020B0400000000000000" pitchFamily="50" charset="-128"/>
            </a:endParaRPr>
          </a:p>
        </p:txBody>
      </p:sp>
      <p:sp>
        <p:nvSpPr>
          <p:cNvPr id="141" name="正方形/長方形 140">
            <a:extLst>
              <a:ext uri="{FF2B5EF4-FFF2-40B4-BE49-F238E27FC236}">
                <a16:creationId xmlns:a16="http://schemas.microsoft.com/office/drawing/2014/main" id="{7B1BB4A6-180E-430B-854E-1363F9C796DC}"/>
              </a:ext>
            </a:extLst>
          </p:cNvPr>
          <p:cNvSpPr/>
          <p:nvPr/>
        </p:nvSpPr>
        <p:spPr>
          <a:xfrm>
            <a:off x="12493466" y="4160542"/>
            <a:ext cx="4755131" cy="2499632"/>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4" name="四角形: 角を丸くする 143">
            <a:extLst>
              <a:ext uri="{FF2B5EF4-FFF2-40B4-BE49-F238E27FC236}">
                <a16:creationId xmlns:a16="http://schemas.microsoft.com/office/drawing/2014/main" id="{C74C875A-C153-4289-A086-9B9C4A16DC1A}"/>
              </a:ext>
            </a:extLst>
          </p:cNvPr>
          <p:cNvSpPr/>
          <p:nvPr/>
        </p:nvSpPr>
        <p:spPr>
          <a:xfrm>
            <a:off x="12553570" y="4208670"/>
            <a:ext cx="4644000" cy="2230230"/>
          </a:xfrm>
          <a:prstGeom prst="round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2" name="Group 12">
            <a:extLst>
              <a:ext uri="{FF2B5EF4-FFF2-40B4-BE49-F238E27FC236}">
                <a16:creationId xmlns:a16="http://schemas.microsoft.com/office/drawing/2014/main" id="{22B24E4A-4F08-4C09-B6C2-9A07B6887F9C}"/>
              </a:ext>
            </a:extLst>
          </p:cNvPr>
          <p:cNvGrpSpPr>
            <a:grpSpLocks noChangeAspect="1"/>
          </p:cNvGrpSpPr>
          <p:nvPr/>
        </p:nvGrpSpPr>
        <p:grpSpPr>
          <a:xfrm>
            <a:off x="12711431" y="4330952"/>
            <a:ext cx="487679" cy="487677"/>
            <a:chOff x="0" y="0"/>
            <a:chExt cx="6350000" cy="6349975"/>
          </a:xfrm>
        </p:grpSpPr>
        <p:sp>
          <p:nvSpPr>
            <p:cNvPr id="143" name="Freeform 13">
              <a:extLst>
                <a:ext uri="{FF2B5EF4-FFF2-40B4-BE49-F238E27FC236}">
                  <a16:creationId xmlns:a16="http://schemas.microsoft.com/office/drawing/2014/main" id="{B4038EC3-71EA-45CC-9B50-0111C401DF8D}"/>
                </a:ext>
              </a:extLst>
            </p:cNvPr>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30072" t="-35016" r="-63523" b="-155559"/>
              </a:stretch>
            </a:blipFill>
            <a:ln>
              <a:noFill/>
              <a:prstDash val="lgDash"/>
            </a:ln>
          </p:spPr>
        </p:sp>
      </p:grpSp>
      <p:sp>
        <p:nvSpPr>
          <p:cNvPr id="145" name="TextBox 8">
            <a:extLst>
              <a:ext uri="{FF2B5EF4-FFF2-40B4-BE49-F238E27FC236}">
                <a16:creationId xmlns:a16="http://schemas.microsoft.com/office/drawing/2014/main" id="{96011B37-EF41-4A6A-9B40-9CADF975D011}"/>
              </a:ext>
            </a:extLst>
          </p:cNvPr>
          <p:cNvSpPr txBox="1"/>
          <p:nvPr/>
        </p:nvSpPr>
        <p:spPr>
          <a:xfrm>
            <a:off x="12882889" y="4818145"/>
            <a:ext cx="3868850" cy="908197"/>
          </a:xfrm>
          <a:prstGeom prst="rect">
            <a:avLst/>
          </a:prstGeom>
          <a:ln>
            <a:noFill/>
          </a:ln>
        </p:spPr>
        <p:txBody>
          <a:bodyPr wrap="square" lIns="0" tIns="0" rIns="0" bIns="0" rtlCol="0" anchor="t">
            <a:spAutoFit/>
          </a:bodyPr>
          <a:lstStyle/>
          <a:p>
            <a:pPr>
              <a:lnSpc>
                <a:spcPts val="3779"/>
              </a:lnSpc>
            </a:pPr>
            <a:r>
              <a:rPr lang="ja-JP" altLang="en-US" dirty="0">
                <a:solidFill>
                  <a:srgbClr val="000000"/>
                </a:solidFill>
                <a:latin typeface="BIZ UDPゴシック" panose="020B0400000000000000" pitchFamily="50" charset="-128"/>
                <a:ea typeface="BIZ UDPゴシック" panose="020B0400000000000000" pitchFamily="50" charset="-128"/>
              </a:rPr>
              <a:t>エラー内容：</a:t>
            </a:r>
            <a:r>
              <a:rPr lang="en-US" altLang="ja-JP" dirty="0"/>
              <a:t>Exception in thread "main" </a:t>
            </a:r>
            <a:r>
              <a:rPr lang="en-US" altLang="ja-JP" dirty="0" err="1"/>
              <a:t>java.lang.NullPointerException</a:t>
            </a:r>
            <a:endParaRPr lang="en-US" dirty="0">
              <a:solidFill>
                <a:srgbClr val="000000"/>
              </a:solidFill>
              <a:latin typeface="BIZ UDPゴシック" panose="020B0400000000000000" pitchFamily="50" charset="-128"/>
              <a:ea typeface="BIZ UDPゴシック" panose="020B0400000000000000" pitchFamily="50" charset="-128"/>
            </a:endParaRPr>
          </a:p>
        </p:txBody>
      </p:sp>
      <p:sp>
        <p:nvSpPr>
          <p:cNvPr id="146" name="テキスト ボックス 145">
            <a:extLst>
              <a:ext uri="{FF2B5EF4-FFF2-40B4-BE49-F238E27FC236}">
                <a16:creationId xmlns:a16="http://schemas.microsoft.com/office/drawing/2014/main" id="{F39AD42A-84BB-4166-AFFA-048F4B6D9579}"/>
              </a:ext>
            </a:extLst>
          </p:cNvPr>
          <p:cNvSpPr txBox="1"/>
          <p:nvPr/>
        </p:nvSpPr>
        <p:spPr>
          <a:xfrm>
            <a:off x="13153175" y="4328870"/>
            <a:ext cx="3868850" cy="461665"/>
          </a:xfrm>
          <a:prstGeom prst="rect">
            <a:avLst/>
          </a:prstGeom>
          <a:noFill/>
        </p:spPr>
        <p:txBody>
          <a:bodyPr wrap="square" rtlCol="0">
            <a:spAutoFit/>
          </a:bodyPr>
          <a:lstStyle/>
          <a:p>
            <a:r>
              <a:rPr kumimoji="1" lang="ja-JP" altLang="en-US" sz="2400" b="1" dirty="0">
                <a:latin typeface="BIZ UDPゴシック" panose="020B0400000000000000" pitchFamily="50" charset="-128"/>
                <a:ea typeface="BIZ UDPゴシック" panose="020B0400000000000000" pitchFamily="50" charset="-128"/>
              </a:rPr>
              <a:t>○○のエラーが消えません</a:t>
            </a:r>
          </a:p>
        </p:txBody>
      </p:sp>
      <p:grpSp>
        <p:nvGrpSpPr>
          <p:cNvPr id="149" name="グループ化 148">
            <a:extLst>
              <a:ext uri="{FF2B5EF4-FFF2-40B4-BE49-F238E27FC236}">
                <a16:creationId xmlns:a16="http://schemas.microsoft.com/office/drawing/2014/main" id="{DEAC8EDA-F91B-422B-8FBD-72600E6B2AA8}"/>
              </a:ext>
            </a:extLst>
          </p:cNvPr>
          <p:cNvGrpSpPr/>
          <p:nvPr/>
        </p:nvGrpSpPr>
        <p:grpSpPr>
          <a:xfrm>
            <a:off x="15916340" y="5309510"/>
            <a:ext cx="880638" cy="382138"/>
            <a:chOff x="140396" y="8847586"/>
            <a:chExt cx="1371871" cy="612840"/>
          </a:xfrm>
        </p:grpSpPr>
        <p:sp>
          <p:nvSpPr>
            <p:cNvPr id="150" name="四角形: 角を丸くする 149">
              <a:extLst>
                <a:ext uri="{FF2B5EF4-FFF2-40B4-BE49-F238E27FC236}">
                  <a16:creationId xmlns:a16="http://schemas.microsoft.com/office/drawing/2014/main" id="{17159A35-2CAC-4B57-9E76-2D56070F630B}"/>
                </a:ext>
              </a:extLst>
            </p:cNvPr>
            <p:cNvSpPr/>
            <p:nvPr/>
          </p:nvSpPr>
          <p:spPr>
            <a:xfrm>
              <a:off x="140396" y="8847586"/>
              <a:ext cx="1371870" cy="612840"/>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テキスト ボックス 150">
              <a:extLst>
                <a:ext uri="{FF2B5EF4-FFF2-40B4-BE49-F238E27FC236}">
                  <a16:creationId xmlns:a16="http://schemas.microsoft.com/office/drawing/2014/main" id="{0D709906-5667-414D-A1F0-A172BE28E5B1}"/>
                </a:ext>
              </a:extLst>
            </p:cNvPr>
            <p:cNvSpPr txBox="1"/>
            <p:nvPr/>
          </p:nvSpPr>
          <p:spPr>
            <a:xfrm>
              <a:off x="140396" y="8865113"/>
              <a:ext cx="1371871" cy="369333"/>
            </a:xfrm>
            <a:prstGeom prst="rect">
              <a:avLst/>
            </a:prstGeom>
            <a:noFill/>
          </p:spPr>
          <p:txBody>
            <a:bodyPr wrap="square" rtlCol="0">
              <a:spAutoFit/>
            </a:bodyPr>
            <a:lstStyle/>
            <a:p>
              <a:r>
                <a:rPr kumimoji="1" lang="ja-JP" altLang="en-US" dirty="0">
                  <a:latin typeface="BIZ UDPゴシック" panose="020B0400000000000000" pitchFamily="50" charset="-128"/>
                  <a:ea typeface="BIZ UDPゴシック" panose="020B0400000000000000" pitchFamily="50" charset="-128"/>
                </a:rPr>
                <a:t>未解決</a:t>
              </a:r>
            </a:p>
          </p:txBody>
        </p:sp>
      </p:grpSp>
      <p:pic>
        <p:nvPicPr>
          <p:cNvPr id="162" name="図 161">
            <a:extLst>
              <a:ext uri="{FF2B5EF4-FFF2-40B4-BE49-F238E27FC236}">
                <a16:creationId xmlns:a16="http://schemas.microsoft.com/office/drawing/2014/main" id="{A6EDB9FE-1387-4B2B-9214-DF940BF14412}"/>
              </a:ext>
            </a:extLst>
          </p:cNvPr>
          <p:cNvPicPr>
            <a:picLocks noChangeAspect="1"/>
          </p:cNvPicPr>
          <p:nvPr/>
        </p:nvPicPr>
        <p:blipFill rotWithShape="1">
          <a:blip r:embed="rId8">
            <a:extLst>
              <a:ext uri="{28A0092B-C50C-407E-A947-70E740481C1C}">
                <a14:useLocalDpi xmlns:a14="http://schemas.microsoft.com/office/drawing/2010/main" val="0"/>
              </a:ext>
            </a:extLst>
          </a:blip>
          <a:srcRect l="21333" t="12262" r="20000" b="10404"/>
          <a:stretch/>
        </p:blipFill>
        <p:spPr>
          <a:xfrm>
            <a:off x="9372600" y="788176"/>
            <a:ext cx="2002365" cy="2639481"/>
          </a:xfrm>
          <a:prstGeom prst="rect">
            <a:avLst/>
          </a:prstGeom>
        </p:spPr>
      </p:pic>
      <p:cxnSp>
        <p:nvCxnSpPr>
          <p:cNvPr id="163" name="直線矢印コネクタ 162">
            <a:extLst>
              <a:ext uri="{FF2B5EF4-FFF2-40B4-BE49-F238E27FC236}">
                <a16:creationId xmlns:a16="http://schemas.microsoft.com/office/drawing/2014/main" id="{D9C49132-F1A3-46BA-8A28-A145E85B6A91}"/>
              </a:ext>
            </a:extLst>
          </p:cNvPr>
          <p:cNvCxnSpPr>
            <a:cxnSpLocks/>
          </p:cNvCxnSpPr>
          <p:nvPr/>
        </p:nvCxnSpPr>
        <p:spPr>
          <a:xfrm flipH="1">
            <a:off x="11527192" y="1861883"/>
            <a:ext cx="3343839" cy="11749"/>
          </a:xfrm>
          <a:prstGeom prst="straightConnector1">
            <a:avLst/>
          </a:prstGeom>
          <a:ln w="60325">
            <a:solidFill>
              <a:srgbClr val="1A323F"/>
            </a:solidFill>
            <a:tailEnd type="triangle"/>
          </a:ln>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cxnSp>
        <p:nvCxnSpPr>
          <p:cNvPr id="166" name="直線コネクタ 165">
            <a:extLst>
              <a:ext uri="{FF2B5EF4-FFF2-40B4-BE49-F238E27FC236}">
                <a16:creationId xmlns:a16="http://schemas.microsoft.com/office/drawing/2014/main" id="{10D8C9F8-B75E-4910-9048-8A8BB48FB04A}"/>
              </a:ext>
            </a:extLst>
          </p:cNvPr>
          <p:cNvCxnSpPr>
            <a:cxnSpLocks/>
          </p:cNvCxnSpPr>
          <p:nvPr/>
        </p:nvCxnSpPr>
        <p:spPr>
          <a:xfrm>
            <a:off x="14871031" y="1861883"/>
            <a:ext cx="0" cy="1468031"/>
          </a:xfrm>
          <a:prstGeom prst="line">
            <a:avLst/>
          </a:prstGeom>
          <a:ln w="60325">
            <a:solidFill>
              <a:srgbClr val="1A323F"/>
            </a:solidFill>
          </a:ln>
        </p:spPr>
        <p:style>
          <a:lnRef idx="1">
            <a:schemeClr val="accent1"/>
          </a:lnRef>
          <a:fillRef idx="0">
            <a:schemeClr val="accent1"/>
          </a:fillRef>
          <a:effectRef idx="0">
            <a:schemeClr val="accent1"/>
          </a:effectRef>
          <a:fontRef idx="minor">
            <a:schemeClr val="tx1"/>
          </a:fontRef>
        </p:style>
      </p:cxnSp>
      <p:sp>
        <p:nvSpPr>
          <p:cNvPr id="172" name="TextBox 8">
            <a:extLst>
              <a:ext uri="{FF2B5EF4-FFF2-40B4-BE49-F238E27FC236}">
                <a16:creationId xmlns:a16="http://schemas.microsoft.com/office/drawing/2014/main" id="{A17D4BBE-63A3-4A79-8D4A-7C2480B7D268}"/>
              </a:ext>
            </a:extLst>
          </p:cNvPr>
          <p:cNvSpPr txBox="1"/>
          <p:nvPr/>
        </p:nvSpPr>
        <p:spPr>
          <a:xfrm>
            <a:off x="11816123" y="1250185"/>
            <a:ext cx="3343833" cy="487313"/>
          </a:xfrm>
          <a:prstGeom prst="rect">
            <a:avLst/>
          </a:prstGeom>
        </p:spPr>
        <p:txBody>
          <a:bodyPr wrap="square" lIns="0" tIns="0" rIns="0" bIns="0" rtlCol="0" anchor="t">
            <a:spAutoFit/>
          </a:bodyPr>
          <a:lstStyle/>
          <a:p>
            <a:pPr>
              <a:lnSpc>
                <a:spcPts val="3779"/>
              </a:lnSpc>
            </a:pPr>
            <a:r>
              <a:rPr lang="ja-JP" altLang="en-US" sz="3200" b="1" dirty="0">
                <a:solidFill>
                  <a:srgbClr val="000000"/>
                </a:solidFill>
                <a:ea typeface="M+ Medium"/>
              </a:rPr>
              <a:t>③回答を</a:t>
            </a:r>
            <a:r>
              <a:rPr lang="en-US" altLang="ja-JP" sz="3200" b="1" dirty="0">
                <a:solidFill>
                  <a:srgbClr val="000000"/>
                </a:solidFill>
                <a:ea typeface="M+ Medium"/>
              </a:rPr>
              <a:t>DB</a:t>
            </a:r>
            <a:r>
              <a:rPr lang="ja-JP" altLang="en-US" sz="3200" b="1" dirty="0">
                <a:solidFill>
                  <a:srgbClr val="000000"/>
                </a:solidFill>
                <a:ea typeface="M+ Medium"/>
              </a:rPr>
              <a:t>に保存</a:t>
            </a:r>
            <a:endParaRPr lang="en-US" sz="3200" b="1" dirty="0">
              <a:solidFill>
                <a:srgbClr val="000000"/>
              </a:solidFill>
              <a:ea typeface="M+ Medium"/>
            </a:endParaRPr>
          </a:p>
        </p:txBody>
      </p:sp>
      <p:grpSp>
        <p:nvGrpSpPr>
          <p:cNvPr id="174" name="グループ化 173">
            <a:extLst>
              <a:ext uri="{FF2B5EF4-FFF2-40B4-BE49-F238E27FC236}">
                <a16:creationId xmlns:a16="http://schemas.microsoft.com/office/drawing/2014/main" id="{679E47AB-EC3E-4931-B908-C8BC0CDBCC41}"/>
              </a:ext>
            </a:extLst>
          </p:cNvPr>
          <p:cNvGrpSpPr/>
          <p:nvPr/>
        </p:nvGrpSpPr>
        <p:grpSpPr>
          <a:xfrm>
            <a:off x="12882889" y="5867400"/>
            <a:ext cx="906151" cy="400756"/>
            <a:chOff x="140396" y="8817728"/>
            <a:chExt cx="1411616" cy="642698"/>
          </a:xfrm>
        </p:grpSpPr>
        <p:sp>
          <p:nvSpPr>
            <p:cNvPr id="175" name="四角形: 角を丸くする 174">
              <a:extLst>
                <a:ext uri="{FF2B5EF4-FFF2-40B4-BE49-F238E27FC236}">
                  <a16:creationId xmlns:a16="http://schemas.microsoft.com/office/drawing/2014/main" id="{917199D6-0981-4953-B664-EA3600366468}"/>
                </a:ext>
              </a:extLst>
            </p:cNvPr>
            <p:cNvSpPr/>
            <p:nvPr/>
          </p:nvSpPr>
          <p:spPr>
            <a:xfrm>
              <a:off x="140396" y="8847586"/>
              <a:ext cx="1371870" cy="612840"/>
            </a:xfrm>
            <a:prstGeom prst="round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6" name="テキスト ボックス 175">
              <a:extLst>
                <a:ext uri="{FF2B5EF4-FFF2-40B4-BE49-F238E27FC236}">
                  <a16:creationId xmlns:a16="http://schemas.microsoft.com/office/drawing/2014/main" id="{34E9AF94-2611-4CE3-A944-56E0E7F5C9CA}"/>
                </a:ext>
              </a:extLst>
            </p:cNvPr>
            <p:cNvSpPr txBox="1"/>
            <p:nvPr/>
          </p:nvSpPr>
          <p:spPr>
            <a:xfrm>
              <a:off x="180141" y="8817728"/>
              <a:ext cx="1371871" cy="592303"/>
            </a:xfrm>
            <a:prstGeom prst="rect">
              <a:avLst/>
            </a:prstGeom>
            <a:noFill/>
          </p:spPr>
          <p:txBody>
            <a:bodyPr wrap="square" rtlCol="0">
              <a:spAutoFit/>
            </a:bodyPr>
            <a:lstStyle/>
            <a:p>
              <a:r>
                <a:rPr kumimoji="1" lang="en-US" altLang="ja-JP" dirty="0">
                  <a:latin typeface="BIZ UDPゴシック" panose="020B0400000000000000" pitchFamily="50" charset="-128"/>
                  <a:ea typeface="BIZ UDPゴシック" panose="020B0400000000000000" pitchFamily="50" charset="-128"/>
                </a:rPr>
                <a:t>Q</a:t>
              </a:r>
              <a:r>
                <a:rPr kumimoji="1" lang="ja-JP" altLang="en-US" dirty="0">
                  <a:latin typeface="BIZ UDPゴシック" panose="020B0400000000000000" pitchFamily="50" charset="-128"/>
                  <a:ea typeface="BIZ UDPゴシック" panose="020B0400000000000000" pitchFamily="50" charset="-128"/>
                </a:rPr>
                <a:t>＆</a:t>
              </a:r>
              <a:r>
                <a:rPr kumimoji="1" lang="en-US" altLang="ja-JP" dirty="0">
                  <a:latin typeface="BIZ UDPゴシック" panose="020B0400000000000000" pitchFamily="50" charset="-128"/>
                  <a:ea typeface="BIZ UDPゴシック" panose="020B0400000000000000" pitchFamily="50" charset="-128"/>
                </a:rPr>
                <a:t>A</a:t>
              </a:r>
              <a:endParaRPr kumimoji="1" lang="ja-JP" altLang="en-US" dirty="0">
                <a:latin typeface="BIZ UDPゴシック" panose="020B0400000000000000" pitchFamily="50" charset="-128"/>
                <a:ea typeface="BIZ UDPゴシック" panose="020B0400000000000000" pitchFamily="50" charset="-128"/>
              </a:endParaRPr>
            </a:p>
          </p:txBody>
        </p:sp>
      </p:grpSp>
      <p:sp>
        <p:nvSpPr>
          <p:cNvPr id="177" name="TextBox 8">
            <a:extLst>
              <a:ext uri="{FF2B5EF4-FFF2-40B4-BE49-F238E27FC236}">
                <a16:creationId xmlns:a16="http://schemas.microsoft.com/office/drawing/2014/main" id="{18C19299-47F2-464F-8C05-8A6C46CE816A}"/>
              </a:ext>
            </a:extLst>
          </p:cNvPr>
          <p:cNvSpPr txBox="1"/>
          <p:nvPr/>
        </p:nvSpPr>
        <p:spPr>
          <a:xfrm>
            <a:off x="13872170" y="5793904"/>
            <a:ext cx="3868850" cy="398699"/>
          </a:xfrm>
          <a:prstGeom prst="rect">
            <a:avLst/>
          </a:prstGeom>
          <a:ln>
            <a:noFill/>
          </a:ln>
        </p:spPr>
        <p:txBody>
          <a:bodyPr wrap="square" lIns="0" tIns="0" rIns="0" bIns="0" rtlCol="0" anchor="t">
            <a:spAutoFit/>
          </a:bodyPr>
          <a:lstStyle/>
          <a:p>
            <a:pPr>
              <a:lnSpc>
                <a:spcPts val="3779"/>
              </a:lnSpc>
            </a:pPr>
            <a:r>
              <a:rPr lang="ja-JP" altLang="en-US" dirty="0">
                <a:solidFill>
                  <a:srgbClr val="000000"/>
                </a:solidFill>
                <a:latin typeface="BIZ UDPゴシック" panose="020B0400000000000000" pitchFamily="50" charset="-128"/>
                <a:ea typeface="BIZ UDPゴシック" panose="020B0400000000000000" pitchFamily="50" charset="-128"/>
              </a:rPr>
              <a:t>回答件数 </a:t>
            </a:r>
            <a:r>
              <a:rPr lang="en-US" altLang="ja-JP" dirty="0">
                <a:solidFill>
                  <a:srgbClr val="000000"/>
                </a:solidFill>
                <a:latin typeface="BIZ UDPゴシック" panose="020B0400000000000000" pitchFamily="50" charset="-128"/>
                <a:ea typeface="BIZ UDPゴシック" panose="020B0400000000000000" pitchFamily="50" charset="-128"/>
              </a:rPr>
              <a:t>2</a:t>
            </a:r>
            <a:endParaRPr lang="en-US" dirty="0">
              <a:solidFill>
                <a:srgbClr val="000000"/>
              </a:solidFill>
              <a:latin typeface="BIZ UDPゴシック" panose="020B0400000000000000" pitchFamily="50" charset="-128"/>
              <a:ea typeface="BIZ UDPゴシック" panose="020B0400000000000000" pitchFamily="50" charset="-128"/>
            </a:endParaRPr>
          </a:p>
        </p:txBody>
      </p:sp>
      <p:cxnSp>
        <p:nvCxnSpPr>
          <p:cNvPr id="178" name="直線矢印コネクタ 177">
            <a:extLst>
              <a:ext uri="{FF2B5EF4-FFF2-40B4-BE49-F238E27FC236}">
                <a16:creationId xmlns:a16="http://schemas.microsoft.com/office/drawing/2014/main" id="{084F66B7-A0D8-4BD0-8747-BB172D949E7D}"/>
              </a:ext>
            </a:extLst>
          </p:cNvPr>
          <p:cNvCxnSpPr>
            <a:cxnSpLocks/>
          </p:cNvCxnSpPr>
          <p:nvPr/>
        </p:nvCxnSpPr>
        <p:spPr>
          <a:xfrm flipH="1">
            <a:off x="10251279" y="3540741"/>
            <a:ext cx="14556" cy="1078978"/>
          </a:xfrm>
          <a:prstGeom prst="straightConnector1">
            <a:avLst/>
          </a:prstGeom>
          <a:ln w="60325">
            <a:solidFill>
              <a:schemeClr val="tx2">
                <a:lumMod val="50000"/>
              </a:schemeClr>
            </a:solidFill>
            <a:tailEnd type="triangle"/>
          </a:ln>
          <a:scene3d>
            <a:camera prst="orthographicFront"/>
            <a:lightRig rig="threePt" dir="t"/>
          </a:scene3d>
          <a:sp3d>
            <a:bevelT prst="slope"/>
          </a:sp3d>
        </p:spPr>
        <p:style>
          <a:lnRef idx="1">
            <a:schemeClr val="accent1"/>
          </a:lnRef>
          <a:fillRef idx="0">
            <a:schemeClr val="accent1"/>
          </a:fillRef>
          <a:effectRef idx="0">
            <a:schemeClr val="accent1"/>
          </a:effectRef>
          <a:fontRef idx="minor">
            <a:schemeClr val="tx1"/>
          </a:fontRef>
        </p:style>
      </p:cxnSp>
      <p:sp>
        <p:nvSpPr>
          <p:cNvPr id="182" name="TextBox 8">
            <a:extLst>
              <a:ext uri="{FF2B5EF4-FFF2-40B4-BE49-F238E27FC236}">
                <a16:creationId xmlns:a16="http://schemas.microsoft.com/office/drawing/2014/main" id="{BB8A731D-D7D7-43D0-9868-1749CF38A80F}"/>
              </a:ext>
            </a:extLst>
          </p:cNvPr>
          <p:cNvSpPr txBox="1"/>
          <p:nvPr/>
        </p:nvSpPr>
        <p:spPr>
          <a:xfrm>
            <a:off x="9789282" y="337501"/>
            <a:ext cx="3333716" cy="487313"/>
          </a:xfrm>
          <a:prstGeom prst="rect">
            <a:avLst/>
          </a:prstGeom>
        </p:spPr>
        <p:txBody>
          <a:bodyPr wrap="square" lIns="0" tIns="0" rIns="0" bIns="0" rtlCol="0" anchor="t">
            <a:spAutoFit/>
          </a:bodyPr>
          <a:lstStyle/>
          <a:p>
            <a:pPr>
              <a:lnSpc>
                <a:spcPts val="3779"/>
              </a:lnSpc>
            </a:pPr>
            <a:r>
              <a:rPr lang="ja-JP" altLang="en-US" sz="3200" b="1" dirty="0">
                <a:solidFill>
                  <a:srgbClr val="000000"/>
                </a:solidFill>
                <a:ea typeface="M+ Medium"/>
              </a:rPr>
              <a:t>解析</a:t>
            </a:r>
            <a:endParaRPr lang="en-US" sz="3200" b="1" dirty="0">
              <a:solidFill>
                <a:srgbClr val="000000"/>
              </a:solidFill>
              <a:ea typeface="M+ Medium"/>
            </a:endParaRPr>
          </a:p>
        </p:txBody>
      </p:sp>
      <p:sp>
        <p:nvSpPr>
          <p:cNvPr id="183" name="吹き出し: 角を丸めた四角形 182">
            <a:extLst>
              <a:ext uri="{FF2B5EF4-FFF2-40B4-BE49-F238E27FC236}">
                <a16:creationId xmlns:a16="http://schemas.microsoft.com/office/drawing/2014/main" id="{7A6A3C30-914D-4784-A8E5-E2868D5103CF}"/>
              </a:ext>
            </a:extLst>
          </p:cNvPr>
          <p:cNvSpPr/>
          <p:nvPr/>
        </p:nvSpPr>
        <p:spPr>
          <a:xfrm>
            <a:off x="15489263" y="7043698"/>
            <a:ext cx="2522709" cy="1323987"/>
          </a:xfrm>
          <a:prstGeom prst="wedgeRoundRectCallout">
            <a:avLst>
              <a:gd name="adj1" fmla="val -72270"/>
              <a:gd name="adj2" fmla="val -98999"/>
              <a:gd name="adj3" fmla="val 16667"/>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5" name="TextBox 8">
            <a:extLst>
              <a:ext uri="{FF2B5EF4-FFF2-40B4-BE49-F238E27FC236}">
                <a16:creationId xmlns:a16="http://schemas.microsoft.com/office/drawing/2014/main" id="{CF9064FE-B3C3-4805-AC2C-3FE197E40364}"/>
              </a:ext>
            </a:extLst>
          </p:cNvPr>
          <p:cNvSpPr txBox="1"/>
          <p:nvPr/>
        </p:nvSpPr>
        <p:spPr>
          <a:xfrm>
            <a:off x="15648849" y="7210883"/>
            <a:ext cx="2296256" cy="1373325"/>
          </a:xfrm>
          <a:prstGeom prst="rect">
            <a:avLst/>
          </a:prstGeom>
        </p:spPr>
        <p:txBody>
          <a:bodyPr wrap="square" lIns="0" tIns="0" rIns="0" bIns="0" rtlCol="0" anchor="t">
            <a:spAutoFit/>
          </a:bodyPr>
          <a:lstStyle/>
          <a:p>
            <a:pPr>
              <a:lnSpc>
                <a:spcPts val="3779"/>
              </a:lnSpc>
            </a:pPr>
            <a:r>
              <a:rPr lang="ja-JP" altLang="en-US" sz="2400" dirty="0">
                <a:solidFill>
                  <a:srgbClr val="000000"/>
                </a:solidFill>
                <a:latin typeface="BIZ UDPゴシック" panose="020B0400000000000000" pitchFamily="50" charset="-128"/>
                <a:ea typeface="BIZ UDPゴシック" panose="020B0400000000000000" pitchFamily="50" charset="-128"/>
              </a:rPr>
              <a:t>生徒または先生が回答する。</a:t>
            </a:r>
            <a:endParaRPr lang="en-US" altLang="ja-JP" sz="2400" dirty="0">
              <a:solidFill>
                <a:srgbClr val="000000"/>
              </a:solidFill>
              <a:latin typeface="BIZ UDPゴシック" panose="020B0400000000000000" pitchFamily="50" charset="-128"/>
              <a:ea typeface="BIZ UDPゴシック" panose="020B0400000000000000" pitchFamily="50" charset="-128"/>
            </a:endParaRPr>
          </a:p>
          <a:p>
            <a:pPr>
              <a:lnSpc>
                <a:spcPts val="3779"/>
              </a:lnSpc>
            </a:pPr>
            <a:endParaRPr lang="en-US" sz="2400" dirty="0">
              <a:solidFill>
                <a:srgbClr val="000000"/>
              </a:solidFill>
              <a:latin typeface="BIZ UDPゴシック" panose="020B0400000000000000" pitchFamily="50" charset="-128"/>
              <a:ea typeface="BIZ UDPゴシック" panose="020B0400000000000000" pitchFamily="50" charset="-128"/>
            </a:endParaRPr>
          </a:p>
        </p:txBody>
      </p:sp>
      <p:sp>
        <p:nvSpPr>
          <p:cNvPr id="188" name="吹き出し: 角を丸めた四角形 187">
            <a:extLst>
              <a:ext uri="{FF2B5EF4-FFF2-40B4-BE49-F238E27FC236}">
                <a16:creationId xmlns:a16="http://schemas.microsoft.com/office/drawing/2014/main" id="{FCE9DD69-6B1A-4A80-B355-C346792A0FE8}"/>
              </a:ext>
            </a:extLst>
          </p:cNvPr>
          <p:cNvSpPr/>
          <p:nvPr/>
        </p:nvSpPr>
        <p:spPr>
          <a:xfrm>
            <a:off x="6653222" y="2393264"/>
            <a:ext cx="2719378" cy="1323987"/>
          </a:xfrm>
          <a:prstGeom prst="wedgeRoundRectCallout">
            <a:avLst>
              <a:gd name="adj1" fmla="val 54732"/>
              <a:gd name="adj2" fmla="val -73676"/>
              <a:gd name="adj3" fmla="val 16667"/>
            </a:avLst>
          </a:prstGeom>
          <a:solidFill>
            <a:schemeClr val="bg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9" name="TextBox 8">
            <a:extLst>
              <a:ext uri="{FF2B5EF4-FFF2-40B4-BE49-F238E27FC236}">
                <a16:creationId xmlns:a16="http://schemas.microsoft.com/office/drawing/2014/main" id="{48CA38B1-373C-40D9-840A-6A6E7F27011A}"/>
              </a:ext>
            </a:extLst>
          </p:cNvPr>
          <p:cNvSpPr txBox="1"/>
          <p:nvPr/>
        </p:nvSpPr>
        <p:spPr>
          <a:xfrm>
            <a:off x="6766447" y="2546739"/>
            <a:ext cx="2451109" cy="897169"/>
          </a:xfrm>
          <a:prstGeom prst="rect">
            <a:avLst/>
          </a:prstGeom>
        </p:spPr>
        <p:txBody>
          <a:bodyPr wrap="square" lIns="0" tIns="0" rIns="0" bIns="0" rtlCol="0" anchor="t">
            <a:spAutoFit/>
          </a:bodyPr>
          <a:lstStyle/>
          <a:p>
            <a:pPr>
              <a:lnSpc>
                <a:spcPts val="3779"/>
              </a:lnSpc>
            </a:pPr>
            <a:r>
              <a:rPr lang="ja-JP" altLang="en-US" sz="2400" dirty="0">
                <a:solidFill>
                  <a:srgbClr val="000000"/>
                </a:solidFill>
                <a:latin typeface="BIZ UDPゴシック" panose="020B0400000000000000" pitchFamily="50" charset="-128"/>
                <a:ea typeface="BIZ UDPゴシック" panose="020B0400000000000000" pitchFamily="50" charset="-128"/>
              </a:rPr>
              <a:t>解析し回答できる種類を増やす。</a:t>
            </a:r>
            <a:endParaRPr lang="en-US" altLang="ja-JP" sz="2400" dirty="0">
              <a:solidFill>
                <a:srgbClr val="000000"/>
              </a:solidFill>
              <a:latin typeface="BIZ UDPゴシック" panose="020B0400000000000000" pitchFamily="50" charset="-128"/>
              <a:ea typeface="BIZ UDPゴシック" panose="020B0400000000000000" pitchFamily="50" charset="-128"/>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2621"/>
            <a:ext cx="18288000" cy="2651521"/>
          </a:xfrm>
          <a:prstGeom prst="rect">
            <a:avLst/>
          </a:prstGeom>
          <a:solidFill>
            <a:srgbClr val="F6FBE7"/>
          </a:solidFill>
          <a:ln w="38100">
            <a:solidFill>
              <a:schemeClr val="tx1"/>
            </a:solidFill>
          </a:ln>
        </p:spPr>
      </p:sp>
      <p:sp>
        <p:nvSpPr>
          <p:cNvPr id="10" name="Freeform 10"/>
          <p:cNvSpPr/>
          <p:nvPr/>
        </p:nvSpPr>
        <p:spPr>
          <a:xfrm>
            <a:off x="1765772" y="3704073"/>
            <a:ext cx="5943609" cy="4410193"/>
          </a:xfrm>
          <a:custGeom>
            <a:avLst/>
            <a:gdLst/>
            <a:ahLst/>
            <a:cxnLst/>
            <a:rect l="l" t="t" r="r" b="b"/>
            <a:pathLst>
              <a:path w="942048" h="437265">
                <a:moveTo>
                  <a:pt x="0" y="0"/>
                </a:moveTo>
                <a:lnTo>
                  <a:pt x="942048" y="0"/>
                </a:lnTo>
                <a:lnTo>
                  <a:pt x="942048" y="437265"/>
                </a:lnTo>
                <a:lnTo>
                  <a:pt x="0" y="437265"/>
                </a:lnTo>
                <a:close/>
              </a:path>
            </a:pathLst>
          </a:custGeom>
          <a:solidFill>
            <a:srgbClr val="F1F1F1"/>
          </a:solidFill>
        </p:spPr>
      </p:sp>
      <p:sp>
        <p:nvSpPr>
          <p:cNvPr id="51" name="四角形: 角を丸くする 50">
            <a:extLst>
              <a:ext uri="{FF2B5EF4-FFF2-40B4-BE49-F238E27FC236}">
                <a16:creationId xmlns:a16="http://schemas.microsoft.com/office/drawing/2014/main" id="{D75B7BC4-2044-466F-9268-8C01A4D89355}"/>
              </a:ext>
            </a:extLst>
          </p:cNvPr>
          <p:cNvSpPr/>
          <p:nvPr/>
        </p:nvSpPr>
        <p:spPr>
          <a:xfrm>
            <a:off x="1983862" y="5956507"/>
            <a:ext cx="5687304" cy="2147212"/>
          </a:xfrm>
          <a:prstGeom prst="roundRect">
            <a:avLst/>
          </a:prstGeom>
          <a:solidFill>
            <a:srgbClr val="F6FBE7"/>
          </a:solidFill>
          <a:ln>
            <a:solidFill>
              <a:srgbClr val="F6FB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 name="Group 12"/>
          <p:cNvGrpSpPr>
            <a:grpSpLocks noChangeAspect="1"/>
          </p:cNvGrpSpPr>
          <p:nvPr/>
        </p:nvGrpSpPr>
        <p:grpSpPr>
          <a:xfrm>
            <a:off x="761458" y="7580719"/>
            <a:ext cx="1524361" cy="1524354"/>
            <a:chOff x="0" y="0"/>
            <a:chExt cx="6350000" cy="6349975"/>
          </a:xfrm>
        </p:grpSpPr>
        <p:sp>
          <p:nvSpPr>
            <p:cNvPr id="13" name="Freeform 1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0072" t="-35016" r="-63523" b="-155559"/>
              </a:stretch>
            </a:blipFill>
            <a:ln>
              <a:solidFill>
                <a:schemeClr val="tx1"/>
              </a:solidFill>
              <a:prstDash val="lgDash"/>
            </a:ln>
          </p:spPr>
        </p:sp>
      </p:grpSp>
      <p:sp>
        <p:nvSpPr>
          <p:cNvPr id="18" name="Freeform 18"/>
          <p:cNvSpPr/>
          <p:nvPr/>
        </p:nvSpPr>
        <p:spPr>
          <a:xfrm>
            <a:off x="10581286" y="6267177"/>
            <a:ext cx="5042380" cy="2253460"/>
          </a:xfrm>
          <a:custGeom>
            <a:avLst/>
            <a:gdLst/>
            <a:ahLst/>
            <a:cxnLst/>
            <a:rect l="l" t="t" r="r" b="b"/>
            <a:pathLst>
              <a:path w="812800" h="812800">
                <a:moveTo>
                  <a:pt x="0" y="0"/>
                </a:moveTo>
                <a:lnTo>
                  <a:pt x="812800" y="0"/>
                </a:lnTo>
                <a:lnTo>
                  <a:pt x="812800" y="812800"/>
                </a:lnTo>
                <a:lnTo>
                  <a:pt x="0" y="812800"/>
                </a:lnTo>
                <a:close/>
              </a:path>
            </a:pathLst>
          </a:custGeom>
          <a:solidFill>
            <a:srgbClr val="F1F1F1"/>
          </a:solidFill>
          <a:ln>
            <a:solidFill>
              <a:srgbClr val="F1F1F1"/>
            </a:solidFill>
          </a:ln>
        </p:spPr>
      </p:sp>
      <p:grpSp>
        <p:nvGrpSpPr>
          <p:cNvPr id="26" name="Group 26"/>
          <p:cNvGrpSpPr/>
          <p:nvPr/>
        </p:nvGrpSpPr>
        <p:grpSpPr>
          <a:xfrm>
            <a:off x="11508871" y="266700"/>
            <a:ext cx="6414004" cy="1996669"/>
            <a:chOff x="0" y="0"/>
            <a:chExt cx="4766862" cy="874569"/>
          </a:xfrm>
        </p:grpSpPr>
        <p:grpSp>
          <p:nvGrpSpPr>
            <p:cNvPr id="27" name="Group 27"/>
            <p:cNvGrpSpPr/>
            <p:nvPr/>
          </p:nvGrpSpPr>
          <p:grpSpPr>
            <a:xfrm>
              <a:off x="0" y="0"/>
              <a:ext cx="4766862" cy="874569"/>
              <a:chOff x="0" y="0"/>
              <a:chExt cx="5150908" cy="945029"/>
            </a:xfrm>
          </p:grpSpPr>
          <p:sp>
            <p:nvSpPr>
              <p:cNvPr id="28" name="Freeform 28"/>
              <p:cNvSpPr/>
              <p:nvPr/>
            </p:nvSpPr>
            <p:spPr>
              <a:xfrm>
                <a:off x="0" y="0"/>
                <a:ext cx="5152178" cy="945029"/>
              </a:xfrm>
              <a:custGeom>
                <a:avLst/>
                <a:gdLst/>
                <a:ahLst/>
                <a:cxnLst/>
                <a:rect l="l" t="t" r="r" b="b"/>
                <a:pathLst>
                  <a:path w="5152178" h="945029">
                    <a:moveTo>
                      <a:pt x="4598458" y="945029"/>
                    </a:moveTo>
                    <a:lnTo>
                      <a:pt x="553720" y="945029"/>
                    </a:lnTo>
                    <a:cubicBezTo>
                      <a:pt x="247650" y="945029"/>
                      <a:pt x="0" y="733433"/>
                      <a:pt x="0" y="473042"/>
                    </a:cubicBezTo>
                    <a:cubicBezTo>
                      <a:pt x="0" y="211567"/>
                      <a:pt x="247650" y="0"/>
                      <a:pt x="553720" y="0"/>
                    </a:cubicBezTo>
                    <a:lnTo>
                      <a:pt x="4598458" y="0"/>
                    </a:lnTo>
                    <a:cubicBezTo>
                      <a:pt x="4904528" y="0"/>
                      <a:pt x="5152178" y="211567"/>
                      <a:pt x="5152178" y="473042"/>
                    </a:cubicBezTo>
                    <a:cubicBezTo>
                      <a:pt x="5150908" y="733433"/>
                      <a:pt x="4903258" y="945029"/>
                      <a:pt x="4598458" y="945029"/>
                    </a:cubicBezTo>
                    <a:close/>
                  </a:path>
                </a:pathLst>
              </a:custGeom>
              <a:solidFill>
                <a:srgbClr val="FA643F"/>
              </a:solidFill>
              <a:ln w="38100">
                <a:solidFill>
                  <a:schemeClr val="tx1"/>
                </a:solidFill>
              </a:ln>
            </p:spPr>
          </p:sp>
        </p:grpSp>
        <p:sp>
          <p:nvSpPr>
            <p:cNvPr id="29" name="TextBox 29"/>
            <p:cNvSpPr txBox="1"/>
            <p:nvPr/>
          </p:nvSpPr>
          <p:spPr>
            <a:xfrm>
              <a:off x="271838" y="255290"/>
              <a:ext cx="4224361" cy="363988"/>
            </a:xfrm>
            <a:prstGeom prst="rect">
              <a:avLst/>
            </a:prstGeom>
          </p:spPr>
          <p:txBody>
            <a:bodyPr wrap="square" lIns="0" tIns="0" rIns="0" bIns="0" rtlCol="0" anchor="t">
              <a:spAutoFit/>
            </a:bodyPr>
            <a:lstStyle/>
            <a:p>
              <a:pPr algn="ctr"/>
              <a:r>
                <a:rPr lang="en-US" altLang="ja-JP" sz="5400" u="sng" dirty="0">
                  <a:solidFill>
                    <a:srgbClr val="FFFFFF"/>
                  </a:solidFill>
                  <a:latin typeface="HGP明朝B" panose="02020800000000000000" pitchFamily="18" charset="-128"/>
                  <a:ea typeface="HGP明朝B" panose="02020800000000000000" pitchFamily="18" charset="-128"/>
                </a:rPr>
                <a:t>Q&amp;A</a:t>
              </a:r>
              <a:r>
                <a:rPr lang="ja-JP" altLang="en-US" sz="5400" u="sng" dirty="0">
                  <a:solidFill>
                    <a:srgbClr val="FFFFFF"/>
                  </a:solidFill>
                  <a:latin typeface="HGP明朝B" panose="02020800000000000000" pitchFamily="18" charset="-128"/>
                  <a:ea typeface="HGP明朝B" panose="02020800000000000000" pitchFamily="18" charset="-128"/>
                </a:rPr>
                <a:t>形式</a:t>
              </a:r>
              <a:r>
                <a:rPr lang="ja-JP" altLang="en-US" sz="5400" dirty="0">
                  <a:solidFill>
                    <a:srgbClr val="FFFFFF"/>
                  </a:solidFill>
                  <a:latin typeface="HGP明朝B" panose="02020800000000000000" pitchFamily="18" charset="-128"/>
                  <a:ea typeface="HGP明朝B" panose="02020800000000000000" pitchFamily="18" charset="-128"/>
                </a:rPr>
                <a:t>にする</a:t>
              </a:r>
              <a:endParaRPr lang="en-US" altLang="ja-JP" sz="5400" dirty="0">
                <a:solidFill>
                  <a:srgbClr val="FFFFFF"/>
                </a:solidFill>
                <a:latin typeface="HGP明朝B" panose="02020800000000000000" pitchFamily="18" charset="-128"/>
                <a:ea typeface="HGP明朝B" panose="02020800000000000000" pitchFamily="18" charset="-128"/>
              </a:endParaRPr>
            </a:p>
          </p:txBody>
        </p:sp>
      </p:grpSp>
      <p:sp>
        <p:nvSpPr>
          <p:cNvPr id="34" name="TextBox 19">
            <a:extLst>
              <a:ext uri="{FF2B5EF4-FFF2-40B4-BE49-F238E27FC236}">
                <a16:creationId xmlns:a16="http://schemas.microsoft.com/office/drawing/2014/main" id="{14197299-06E3-4431-8772-B268853DF641}"/>
              </a:ext>
            </a:extLst>
          </p:cNvPr>
          <p:cNvSpPr txBox="1"/>
          <p:nvPr/>
        </p:nvSpPr>
        <p:spPr>
          <a:xfrm>
            <a:off x="547365" y="714131"/>
            <a:ext cx="10778621" cy="1178015"/>
          </a:xfrm>
          <a:prstGeom prst="rect">
            <a:avLst/>
          </a:prstGeom>
        </p:spPr>
        <p:txBody>
          <a:bodyPr wrap="square" lIns="0" tIns="0" rIns="0" bIns="0" rtlCol="0" anchor="t">
            <a:spAutoFit/>
          </a:bodyPr>
          <a:lstStyle/>
          <a:p>
            <a:pPr>
              <a:lnSpc>
                <a:spcPts val="9929"/>
              </a:lnSpc>
            </a:pPr>
            <a:r>
              <a:rPr lang="ja-JP" altLang="en-US" sz="7200" dirty="0">
                <a:solidFill>
                  <a:srgbClr val="000000"/>
                </a:solidFill>
                <a:latin typeface="+mj-lt"/>
                <a:ea typeface="HGP明朝B" panose="02020800000000000000" pitchFamily="18" charset="-128"/>
              </a:rPr>
              <a:t>実装における問題、解決策</a:t>
            </a:r>
            <a:endParaRPr lang="en-US" sz="7200" dirty="0">
              <a:solidFill>
                <a:srgbClr val="000000"/>
              </a:solidFill>
              <a:latin typeface="+mj-lt"/>
              <a:ea typeface="HGP明朝B" panose="02020800000000000000" pitchFamily="18" charset="-128"/>
            </a:endParaRPr>
          </a:p>
        </p:txBody>
      </p:sp>
      <p:sp>
        <p:nvSpPr>
          <p:cNvPr id="40" name="Freeform 24">
            <a:extLst>
              <a:ext uri="{FF2B5EF4-FFF2-40B4-BE49-F238E27FC236}">
                <a16:creationId xmlns:a16="http://schemas.microsoft.com/office/drawing/2014/main" id="{E85BCF33-C831-4FF8-A09D-99B02D78E705}"/>
              </a:ext>
            </a:extLst>
          </p:cNvPr>
          <p:cNvSpPr/>
          <p:nvPr/>
        </p:nvSpPr>
        <p:spPr>
          <a:xfrm>
            <a:off x="10578620" y="3108979"/>
            <a:ext cx="5034940" cy="2253460"/>
          </a:xfrm>
          <a:custGeom>
            <a:avLst/>
            <a:gdLst/>
            <a:ahLst/>
            <a:cxnLst/>
            <a:rect l="l" t="t" r="r" b="b"/>
            <a:pathLst>
              <a:path w="3798431" h="1251095">
                <a:moveTo>
                  <a:pt x="46129" y="0"/>
                </a:moveTo>
                <a:lnTo>
                  <a:pt x="3752302" y="0"/>
                </a:lnTo>
                <a:cubicBezTo>
                  <a:pt x="3777779" y="0"/>
                  <a:pt x="3798431" y="20653"/>
                  <a:pt x="3798431" y="46129"/>
                </a:cubicBezTo>
                <a:lnTo>
                  <a:pt x="3798431" y="1204966"/>
                </a:lnTo>
                <a:cubicBezTo>
                  <a:pt x="3798431" y="1230443"/>
                  <a:pt x="3777779" y="1251095"/>
                  <a:pt x="3752302" y="1251095"/>
                </a:cubicBezTo>
                <a:lnTo>
                  <a:pt x="46129" y="1251095"/>
                </a:lnTo>
                <a:cubicBezTo>
                  <a:pt x="33895" y="1251095"/>
                  <a:pt x="22162" y="1246235"/>
                  <a:pt x="13511" y="1237584"/>
                </a:cubicBezTo>
                <a:cubicBezTo>
                  <a:pt x="4860" y="1228934"/>
                  <a:pt x="0" y="1217200"/>
                  <a:pt x="0" y="1204966"/>
                </a:cubicBezTo>
                <a:lnTo>
                  <a:pt x="0" y="46129"/>
                </a:lnTo>
                <a:cubicBezTo>
                  <a:pt x="0" y="20653"/>
                  <a:pt x="20653" y="0"/>
                  <a:pt x="46129" y="0"/>
                </a:cubicBezTo>
                <a:close/>
              </a:path>
            </a:pathLst>
          </a:custGeom>
          <a:solidFill>
            <a:srgbClr val="F1F1F1"/>
          </a:solidFill>
          <a:ln cap="rnd">
            <a:noFill/>
            <a:prstDash val="sysDot"/>
            <a:round/>
          </a:ln>
        </p:spPr>
      </p:sp>
      <p:sp>
        <p:nvSpPr>
          <p:cNvPr id="50" name="四角形: 角を丸くする 49">
            <a:extLst>
              <a:ext uri="{FF2B5EF4-FFF2-40B4-BE49-F238E27FC236}">
                <a16:creationId xmlns:a16="http://schemas.microsoft.com/office/drawing/2014/main" id="{EE16BAA5-464C-4128-B05E-BD8B1EA91E0B}"/>
              </a:ext>
            </a:extLst>
          </p:cNvPr>
          <p:cNvSpPr/>
          <p:nvPr/>
        </p:nvSpPr>
        <p:spPr>
          <a:xfrm>
            <a:off x="1897616" y="3863484"/>
            <a:ext cx="5687304" cy="1813912"/>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TextBox 8">
            <a:extLst>
              <a:ext uri="{FF2B5EF4-FFF2-40B4-BE49-F238E27FC236}">
                <a16:creationId xmlns:a16="http://schemas.microsoft.com/office/drawing/2014/main" id="{F05F17FA-3F9F-4462-82C0-4701DB7D70C9}"/>
              </a:ext>
            </a:extLst>
          </p:cNvPr>
          <p:cNvSpPr txBox="1"/>
          <p:nvPr/>
        </p:nvSpPr>
        <p:spPr>
          <a:xfrm>
            <a:off x="2674439" y="4656187"/>
            <a:ext cx="5527520" cy="487313"/>
          </a:xfrm>
          <a:prstGeom prst="rect">
            <a:avLst/>
          </a:prstGeom>
        </p:spPr>
        <p:txBody>
          <a:bodyPr wrap="square" lIns="0" tIns="0" rIns="0" bIns="0" rtlCol="0" anchor="t">
            <a:spAutoFit/>
          </a:bodyPr>
          <a:lstStyle/>
          <a:p>
            <a:pPr>
              <a:lnSpc>
                <a:spcPts val="3779"/>
              </a:lnSpc>
            </a:pPr>
            <a:r>
              <a:rPr lang="ja-JP" altLang="en-US" sz="3200" dirty="0">
                <a:solidFill>
                  <a:srgbClr val="000000"/>
                </a:solidFill>
              </a:rPr>
              <a:t>○○のエラーが消えない</a:t>
            </a:r>
            <a:endParaRPr lang="en-US" sz="3200" dirty="0">
              <a:solidFill>
                <a:srgbClr val="000000"/>
              </a:solidFill>
            </a:endParaRPr>
          </a:p>
        </p:txBody>
      </p:sp>
      <p:sp>
        <p:nvSpPr>
          <p:cNvPr id="61" name="四角形: 角を丸くする 60">
            <a:extLst>
              <a:ext uri="{FF2B5EF4-FFF2-40B4-BE49-F238E27FC236}">
                <a16:creationId xmlns:a16="http://schemas.microsoft.com/office/drawing/2014/main" id="{BFCD7EF7-4509-422F-BB37-DE618CE7C488}"/>
              </a:ext>
            </a:extLst>
          </p:cNvPr>
          <p:cNvSpPr/>
          <p:nvPr/>
        </p:nvSpPr>
        <p:spPr>
          <a:xfrm>
            <a:off x="10684074" y="3194108"/>
            <a:ext cx="4834190" cy="204758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四角形: 角を丸くする 47">
            <a:extLst>
              <a:ext uri="{FF2B5EF4-FFF2-40B4-BE49-F238E27FC236}">
                <a16:creationId xmlns:a16="http://schemas.microsoft.com/office/drawing/2014/main" id="{226ADEC9-46AA-433B-A870-8C0B747C2FC9}"/>
              </a:ext>
            </a:extLst>
          </p:cNvPr>
          <p:cNvSpPr/>
          <p:nvPr/>
        </p:nvSpPr>
        <p:spPr>
          <a:xfrm>
            <a:off x="2064749" y="3949551"/>
            <a:ext cx="1219381" cy="612841"/>
          </a:xfrm>
          <a:prstGeom prst="round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テキスト ボックス 48">
            <a:extLst>
              <a:ext uri="{FF2B5EF4-FFF2-40B4-BE49-F238E27FC236}">
                <a16:creationId xmlns:a16="http://schemas.microsoft.com/office/drawing/2014/main" id="{591E642C-1465-4380-9B02-9C1223CD617B}"/>
              </a:ext>
            </a:extLst>
          </p:cNvPr>
          <p:cNvSpPr txBox="1"/>
          <p:nvPr/>
        </p:nvSpPr>
        <p:spPr>
          <a:xfrm>
            <a:off x="2026739" y="3947448"/>
            <a:ext cx="1219381" cy="584775"/>
          </a:xfrm>
          <a:prstGeom prst="rect">
            <a:avLst/>
          </a:prstGeom>
          <a:noFill/>
        </p:spPr>
        <p:txBody>
          <a:bodyPr wrap="square" rtlCol="0">
            <a:spAutoFit/>
          </a:bodyPr>
          <a:lstStyle/>
          <a:p>
            <a:pPr algn="ctr"/>
            <a:r>
              <a:rPr kumimoji="1" lang="en-US" altLang="ja-JP" sz="3200" dirty="0">
                <a:latin typeface="Arial Black" panose="020B0A04020102020204" pitchFamily="34" charset="0"/>
              </a:rPr>
              <a:t>Q&amp;A</a:t>
            </a:r>
            <a:endParaRPr kumimoji="1" lang="ja-JP" altLang="en-US" sz="3200" dirty="0">
              <a:latin typeface="Arial Black" panose="020B0A04020102020204" pitchFamily="34" charset="0"/>
            </a:endParaRPr>
          </a:p>
        </p:txBody>
      </p:sp>
      <p:sp>
        <p:nvSpPr>
          <p:cNvPr id="52" name="TextBox 7">
            <a:extLst>
              <a:ext uri="{FF2B5EF4-FFF2-40B4-BE49-F238E27FC236}">
                <a16:creationId xmlns:a16="http://schemas.microsoft.com/office/drawing/2014/main" id="{472FC601-6D1B-4052-8DC2-2D8846321D90}"/>
              </a:ext>
            </a:extLst>
          </p:cNvPr>
          <p:cNvSpPr txBox="1"/>
          <p:nvPr/>
        </p:nvSpPr>
        <p:spPr>
          <a:xfrm>
            <a:off x="2026739" y="6027519"/>
            <a:ext cx="5364661" cy="1723549"/>
          </a:xfrm>
          <a:prstGeom prst="rect">
            <a:avLst/>
          </a:prstGeom>
        </p:spPr>
        <p:txBody>
          <a:bodyPr wrap="square" lIns="0" tIns="0" rIns="0" bIns="0" rtlCol="0" anchor="t">
            <a:spAutoFit/>
          </a:bodyPr>
          <a:lstStyle/>
          <a:p>
            <a:r>
              <a:rPr lang="en-US" altLang="ja-JP" sz="2800" dirty="0">
                <a:latin typeface="+mj-ea"/>
                <a:ea typeface="+mj-ea"/>
              </a:rPr>
              <a:t>Django</a:t>
            </a:r>
            <a:r>
              <a:rPr lang="ja-JP" altLang="en-US" sz="2800" dirty="0">
                <a:latin typeface="+mj-ea"/>
                <a:ea typeface="+mj-ea"/>
              </a:rPr>
              <a:t>を使用し、</a:t>
            </a:r>
            <a:r>
              <a:rPr lang="en-US" altLang="ja-JP" sz="2800" dirty="0">
                <a:latin typeface="+mj-ea"/>
                <a:ea typeface="+mj-ea"/>
              </a:rPr>
              <a:t>json</a:t>
            </a:r>
            <a:r>
              <a:rPr lang="ja-JP" altLang="en-US" sz="2800" dirty="0">
                <a:latin typeface="+mj-ea"/>
                <a:ea typeface="+mj-ea"/>
              </a:rPr>
              <a:t>ファイルを使用したいと思っている。読み込みの際のパスの指定は合っていると思うのですがエラーが出てしまいます。</a:t>
            </a:r>
          </a:p>
        </p:txBody>
      </p:sp>
      <p:sp>
        <p:nvSpPr>
          <p:cNvPr id="55" name="四角形: 角を丸くする 54">
            <a:extLst>
              <a:ext uri="{FF2B5EF4-FFF2-40B4-BE49-F238E27FC236}">
                <a16:creationId xmlns:a16="http://schemas.microsoft.com/office/drawing/2014/main" id="{F2E63EBB-33FC-4044-8EE2-2A6537B32FB5}"/>
              </a:ext>
            </a:extLst>
          </p:cNvPr>
          <p:cNvSpPr/>
          <p:nvPr/>
        </p:nvSpPr>
        <p:spPr>
          <a:xfrm>
            <a:off x="393902" y="8928026"/>
            <a:ext cx="1371870" cy="612841"/>
          </a:xfrm>
          <a:prstGeom prst="round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テキスト ボックス 55">
            <a:extLst>
              <a:ext uri="{FF2B5EF4-FFF2-40B4-BE49-F238E27FC236}">
                <a16:creationId xmlns:a16="http://schemas.microsoft.com/office/drawing/2014/main" id="{8A5A1DD7-BF24-42B0-8C84-4B946D551DFE}"/>
              </a:ext>
            </a:extLst>
          </p:cNvPr>
          <p:cNvSpPr txBox="1"/>
          <p:nvPr/>
        </p:nvSpPr>
        <p:spPr>
          <a:xfrm>
            <a:off x="469890" y="8972836"/>
            <a:ext cx="1371870" cy="523220"/>
          </a:xfrm>
          <a:prstGeom prst="rect">
            <a:avLst/>
          </a:prstGeom>
          <a:noFill/>
        </p:spPr>
        <p:txBody>
          <a:bodyPr wrap="square" rtlCol="0">
            <a:spAutoFit/>
          </a:bodyPr>
          <a:lstStyle/>
          <a:p>
            <a:r>
              <a:rPr kumimoji="1" lang="ja-JP" altLang="en-US" sz="2800" dirty="0">
                <a:latin typeface="HGP創英角ﾎﾟｯﾌﾟ体" panose="040B0A00000000000000" pitchFamily="50" charset="-128"/>
                <a:ea typeface="HGP創英角ﾎﾟｯﾌﾟ体" panose="040B0A00000000000000" pitchFamily="50" charset="-128"/>
              </a:rPr>
              <a:t>質問者</a:t>
            </a:r>
          </a:p>
        </p:txBody>
      </p:sp>
      <p:sp>
        <p:nvSpPr>
          <p:cNvPr id="62" name="TextBox 8">
            <a:extLst>
              <a:ext uri="{FF2B5EF4-FFF2-40B4-BE49-F238E27FC236}">
                <a16:creationId xmlns:a16="http://schemas.microsoft.com/office/drawing/2014/main" id="{0BFC4E68-FEFE-46E9-9C1E-3351D27461D4}"/>
              </a:ext>
            </a:extLst>
          </p:cNvPr>
          <p:cNvSpPr txBox="1"/>
          <p:nvPr/>
        </p:nvSpPr>
        <p:spPr>
          <a:xfrm>
            <a:off x="10978523" y="4098846"/>
            <a:ext cx="4245292" cy="487313"/>
          </a:xfrm>
          <a:prstGeom prst="rect">
            <a:avLst/>
          </a:prstGeom>
        </p:spPr>
        <p:txBody>
          <a:bodyPr wrap="square" lIns="0" tIns="0" rIns="0" bIns="0" rtlCol="0" anchor="t">
            <a:spAutoFit/>
          </a:bodyPr>
          <a:lstStyle/>
          <a:p>
            <a:pPr>
              <a:lnSpc>
                <a:spcPts val="3779"/>
              </a:lnSpc>
            </a:pPr>
            <a:r>
              <a:rPr lang="ja-JP" altLang="en-US" sz="3200" dirty="0">
                <a:solidFill>
                  <a:srgbClr val="000000"/>
                </a:solidFill>
              </a:rPr>
              <a:t>○○は確認しましたか？</a:t>
            </a:r>
            <a:endParaRPr lang="en-US" sz="3200" dirty="0">
              <a:solidFill>
                <a:srgbClr val="000000"/>
              </a:solidFill>
            </a:endParaRPr>
          </a:p>
        </p:txBody>
      </p:sp>
      <p:grpSp>
        <p:nvGrpSpPr>
          <p:cNvPr id="5" name="Group 5"/>
          <p:cNvGrpSpPr>
            <a:grpSpLocks noChangeAspect="1"/>
          </p:cNvGrpSpPr>
          <p:nvPr/>
        </p:nvGrpSpPr>
        <p:grpSpPr>
          <a:xfrm>
            <a:off x="15232560" y="4586159"/>
            <a:ext cx="1524361" cy="1524354"/>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18479" t="-24350" r="-17750" b="-80123"/>
              </a:stretch>
            </a:blipFill>
            <a:ln>
              <a:solidFill>
                <a:schemeClr val="tx1"/>
              </a:solidFill>
              <a:prstDash val="lgDash"/>
            </a:ln>
          </p:spPr>
        </p:sp>
      </p:grpSp>
      <p:sp>
        <p:nvSpPr>
          <p:cNvPr id="69" name="四角形: 角を丸くする 68">
            <a:extLst>
              <a:ext uri="{FF2B5EF4-FFF2-40B4-BE49-F238E27FC236}">
                <a16:creationId xmlns:a16="http://schemas.microsoft.com/office/drawing/2014/main" id="{264F899F-F84C-4636-914D-598DD62D8C3E}"/>
              </a:ext>
            </a:extLst>
          </p:cNvPr>
          <p:cNvSpPr/>
          <p:nvPr/>
        </p:nvSpPr>
        <p:spPr>
          <a:xfrm>
            <a:off x="10855886" y="3315401"/>
            <a:ext cx="1230168" cy="584775"/>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テキスト ボックス 66">
            <a:extLst>
              <a:ext uri="{FF2B5EF4-FFF2-40B4-BE49-F238E27FC236}">
                <a16:creationId xmlns:a16="http://schemas.microsoft.com/office/drawing/2014/main" id="{A225B926-9FA5-4B45-A1EC-D46F1968DA2B}"/>
              </a:ext>
            </a:extLst>
          </p:cNvPr>
          <p:cNvSpPr txBox="1"/>
          <p:nvPr/>
        </p:nvSpPr>
        <p:spPr>
          <a:xfrm>
            <a:off x="10842274" y="3315401"/>
            <a:ext cx="1257391" cy="584775"/>
          </a:xfrm>
          <a:prstGeom prst="rect">
            <a:avLst/>
          </a:prstGeom>
          <a:noFill/>
        </p:spPr>
        <p:txBody>
          <a:bodyPr wrap="square" rtlCol="0">
            <a:spAutoFit/>
          </a:bodyPr>
          <a:lstStyle/>
          <a:p>
            <a:pPr algn="ctr"/>
            <a:r>
              <a:rPr kumimoji="1" lang="en-US" altLang="ja-JP" sz="3200" dirty="0">
                <a:latin typeface="Arial Black" panose="020B0A04020102020204" pitchFamily="34" charset="0"/>
              </a:rPr>
              <a:t>Q&amp;A</a:t>
            </a:r>
            <a:endParaRPr kumimoji="1" lang="ja-JP" altLang="en-US" sz="3200" dirty="0">
              <a:latin typeface="Arial Black" panose="020B0A04020102020204" pitchFamily="34" charset="0"/>
            </a:endParaRPr>
          </a:p>
        </p:txBody>
      </p:sp>
      <p:sp>
        <p:nvSpPr>
          <p:cNvPr id="72" name="四角形: 角を丸くする 71">
            <a:extLst>
              <a:ext uri="{FF2B5EF4-FFF2-40B4-BE49-F238E27FC236}">
                <a16:creationId xmlns:a16="http://schemas.microsoft.com/office/drawing/2014/main" id="{09800F6C-9A30-4D54-B339-034B2E2A0753}"/>
              </a:ext>
            </a:extLst>
          </p:cNvPr>
          <p:cNvSpPr/>
          <p:nvPr/>
        </p:nvSpPr>
        <p:spPr>
          <a:xfrm>
            <a:off x="10685381" y="6376538"/>
            <a:ext cx="4834190" cy="204758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四角形: 角を丸くする 74">
            <a:extLst>
              <a:ext uri="{FF2B5EF4-FFF2-40B4-BE49-F238E27FC236}">
                <a16:creationId xmlns:a16="http://schemas.microsoft.com/office/drawing/2014/main" id="{356302D7-03BC-43DA-A4EC-2D0E4BA9218E}"/>
              </a:ext>
            </a:extLst>
          </p:cNvPr>
          <p:cNvSpPr/>
          <p:nvPr/>
        </p:nvSpPr>
        <p:spPr>
          <a:xfrm>
            <a:off x="10861227" y="6474970"/>
            <a:ext cx="1230168" cy="584775"/>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テキスト ボックス 72">
            <a:extLst>
              <a:ext uri="{FF2B5EF4-FFF2-40B4-BE49-F238E27FC236}">
                <a16:creationId xmlns:a16="http://schemas.microsoft.com/office/drawing/2014/main" id="{9BAF9448-454F-435F-9730-E2C50BF4758E}"/>
              </a:ext>
            </a:extLst>
          </p:cNvPr>
          <p:cNvSpPr txBox="1"/>
          <p:nvPr/>
        </p:nvSpPr>
        <p:spPr>
          <a:xfrm>
            <a:off x="10828663" y="6474970"/>
            <a:ext cx="1257391" cy="584775"/>
          </a:xfrm>
          <a:prstGeom prst="rect">
            <a:avLst/>
          </a:prstGeom>
          <a:noFill/>
        </p:spPr>
        <p:txBody>
          <a:bodyPr wrap="square" rtlCol="0">
            <a:spAutoFit/>
          </a:bodyPr>
          <a:lstStyle/>
          <a:p>
            <a:pPr algn="ctr"/>
            <a:r>
              <a:rPr kumimoji="1" lang="en-US" altLang="ja-JP" sz="3200" dirty="0">
                <a:latin typeface="Arial Black" panose="020B0A04020102020204" pitchFamily="34" charset="0"/>
              </a:rPr>
              <a:t>Q&amp;A</a:t>
            </a:r>
            <a:endParaRPr kumimoji="1" lang="ja-JP" altLang="en-US" sz="3200" dirty="0">
              <a:latin typeface="Arial Black" panose="020B0A04020102020204" pitchFamily="34" charset="0"/>
            </a:endParaRPr>
          </a:p>
        </p:txBody>
      </p:sp>
      <p:sp>
        <p:nvSpPr>
          <p:cNvPr id="76" name="TextBox 8">
            <a:extLst>
              <a:ext uri="{FF2B5EF4-FFF2-40B4-BE49-F238E27FC236}">
                <a16:creationId xmlns:a16="http://schemas.microsoft.com/office/drawing/2014/main" id="{B9DB57BA-B779-46BF-9B5A-5B64360A846F}"/>
              </a:ext>
            </a:extLst>
          </p:cNvPr>
          <p:cNvSpPr txBox="1"/>
          <p:nvPr/>
        </p:nvSpPr>
        <p:spPr>
          <a:xfrm>
            <a:off x="11009003" y="7237238"/>
            <a:ext cx="4245292" cy="487313"/>
          </a:xfrm>
          <a:prstGeom prst="rect">
            <a:avLst/>
          </a:prstGeom>
        </p:spPr>
        <p:txBody>
          <a:bodyPr wrap="square" lIns="0" tIns="0" rIns="0" bIns="0" rtlCol="0" anchor="t">
            <a:spAutoFit/>
          </a:bodyPr>
          <a:lstStyle/>
          <a:p>
            <a:pPr>
              <a:lnSpc>
                <a:spcPts val="3779"/>
              </a:lnSpc>
            </a:pPr>
            <a:r>
              <a:rPr lang="ja-JP" altLang="en-US" sz="3200" dirty="0">
                <a:solidFill>
                  <a:srgbClr val="000000"/>
                </a:solidFill>
              </a:rPr>
              <a:t>△△を修正しましょう</a:t>
            </a:r>
            <a:endParaRPr lang="en-US" sz="3200" dirty="0">
              <a:solidFill>
                <a:srgbClr val="000000"/>
              </a:solidFill>
            </a:endParaRPr>
          </a:p>
        </p:txBody>
      </p:sp>
      <p:grpSp>
        <p:nvGrpSpPr>
          <p:cNvPr id="7" name="Group 7"/>
          <p:cNvGrpSpPr>
            <a:grpSpLocks noChangeAspect="1"/>
          </p:cNvGrpSpPr>
          <p:nvPr/>
        </p:nvGrpSpPr>
        <p:grpSpPr>
          <a:xfrm>
            <a:off x="15240000" y="7878032"/>
            <a:ext cx="1524361" cy="1524354"/>
            <a:chOff x="0" y="0"/>
            <a:chExt cx="6350000" cy="6349975"/>
          </a:xfrm>
        </p:grpSpPr>
        <p:sp>
          <p:nvSpPr>
            <p:cNvPr id="8" name="Freeform 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37060" t="-54142" r="-194963" b="-133694"/>
              </a:stretch>
            </a:blipFill>
            <a:ln>
              <a:solidFill>
                <a:schemeClr val="tx1"/>
              </a:solidFill>
              <a:prstDash val="lgDash"/>
            </a:ln>
          </p:spPr>
        </p:sp>
      </p:grpSp>
      <p:sp>
        <p:nvSpPr>
          <p:cNvPr id="77" name="四角形: 角を丸くする 76">
            <a:extLst>
              <a:ext uri="{FF2B5EF4-FFF2-40B4-BE49-F238E27FC236}">
                <a16:creationId xmlns:a16="http://schemas.microsoft.com/office/drawing/2014/main" id="{EC3CEAC8-F552-46D2-80C2-13635FCE03F9}"/>
              </a:ext>
            </a:extLst>
          </p:cNvPr>
          <p:cNvSpPr/>
          <p:nvPr/>
        </p:nvSpPr>
        <p:spPr>
          <a:xfrm>
            <a:off x="15849812" y="9189636"/>
            <a:ext cx="1371870" cy="612841"/>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テキスト ボックス 77">
            <a:extLst>
              <a:ext uri="{FF2B5EF4-FFF2-40B4-BE49-F238E27FC236}">
                <a16:creationId xmlns:a16="http://schemas.microsoft.com/office/drawing/2014/main" id="{1B2C4212-8DC3-4877-884B-80C08C1CADC8}"/>
              </a:ext>
            </a:extLst>
          </p:cNvPr>
          <p:cNvSpPr txBox="1"/>
          <p:nvPr/>
        </p:nvSpPr>
        <p:spPr>
          <a:xfrm>
            <a:off x="15925800" y="9234446"/>
            <a:ext cx="1371870" cy="523220"/>
          </a:xfrm>
          <a:prstGeom prst="rect">
            <a:avLst/>
          </a:prstGeom>
          <a:noFill/>
        </p:spPr>
        <p:txBody>
          <a:bodyPr wrap="square" rtlCol="0">
            <a:spAutoFit/>
          </a:bodyPr>
          <a:lstStyle/>
          <a:p>
            <a:r>
              <a:rPr kumimoji="1" lang="ja-JP" altLang="en-US" sz="2800" dirty="0">
                <a:latin typeface="HGP創英角ﾎﾟｯﾌﾟ体" panose="040B0A00000000000000" pitchFamily="50" charset="-128"/>
                <a:ea typeface="HGP創英角ﾎﾟｯﾌﾟ体" panose="040B0A00000000000000" pitchFamily="50" charset="-128"/>
              </a:rPr>
              <a:t>回答者</a:t>
            </a:r>
          </a:p>
        </p:txBody>
      </p:sp>
      <p:sp>
        <p:nvSpPr>
          <p:cNvPr id="79" name="四角形: 角を丸くする 78">
            <a:extLst>
              <a:ext uri="{FF2B5EF4-FFF2-40B4-BE49-F238E27FC236}">
                <a16:creationId xmlns:a16="http://schemas.microsoft.com/office/drawing/2014/main" id="{428EF4C2-DA7A-48FA-985A-D70149987538}"/>
              </a:ext>
            </a:extLst>
          </p:cNvPr>
          <p:cNvSpPr/>
          <p:nvPr/>
        </p:nvSpPr>
        <p:spPr>
          <a:xfrm>
            <a:off x="15928860" y="5881731"/>
            <a:ext cx="1371870" cy="612841"/>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テキスト ボックス 79">
            <a:extLst>
              <a:ext uri="{FF2B5EF4-FFF2-40B4-BE49-F238E27FC236}">
                <a16:creationId xmlns:a16="http://schemas.microsoft.com/office/drawing/2014/main" id="{BCCF89F4-7F90-4422-9EF2-B63902646125}"/>
              </a:ext>
            </a:extLst>
          </p:cNvPr>
          <p:cNvSpPr txBox="1"/>
          <p:nvPr/>
        </p:nvSpPr>
        <p:spPr>
          <a:xfrm>
            <a:off x="16004848" y="5926541"/>
            <a:ext cx="1371870" cy="523220"/>
          </a:xfrm>
          <a:prstGeom prst="rect">
            <a:avLst/>
          </a:prstGeom>
          <a:noFill/>
        </p:spPr>
        <p:txBody>
          <a:bodyPr wrap="square" rtlCol="0">
            <a:spAutoFit/>
          </a:bodyPr>
          <a:lstStyle/>
          <a:p>
            <a:r>
              <a:rPr kumimoji="1" lang="ja-JP" altLang="en-US" sz="2800" dirty="0">
                <a:latin typeface="HGP創英角ﾎﾟｯﾌﾟ体" panose="040B0A00000000000000" pitchFamily="50" charset="-128"/>
                <a:ea typeface="HGP創英角ﾎﾟｯﾌﾟ体" panose="040B0A00000000000000" pitchFamily="50" charset="-128"/>
              </a:rPr>
              <a:t>回答者</a:t>
            </a:r>
          </a:p>
        </p:txBody>
      </p:sp>
      <p:cxnSp>
        <p:nvCxnSpPr>
          <p:cNvPr id="82" name="直線矢印コネクタ 81">
            <a:extLst>
              <a:ext uri="{FF2B5EF4-FFF2-40B4-BE49-F238E27FC236}">
                <a16:creationId xmlns:a16="http://schemas.microsoft.com/office/drawing/2014/main" id="{0FC1AC6F-EEB8-4F8C-AE66-A724912DFEBE}"/>
              </a:ext>
            </a:extLst>
          </p:cNvPr>
          <p:cNvCxnSpPr>
            <a:cxnSpLocks/>
          </p:cNvCxnSpPr>
          <p:nvPr/>
        </p:nvCxnSpPr>
        <p:spPr>
          <a:xfrm flipH="1">
            <a:off x="7709381" y="4235709"/>
            <a:ext cx="2965953" cy="1606809"/>
          </a:xfrm>
          <a:prstGeom prst="straightConnector1">
            <a:avLst/>
          </a:prstGeom>
          <a:ln w="603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線矢印コネクタ 82">
            <a:extLst>
              <a:ext uri="{FF2B5EF4-FFF2-40B4-BE49-F238E27FC236}">
                <a16:creationId xmlns:a16="http://schemas.microsoft.com/office/drawing/2014/main" id="{A3CA850B-9EBD-41B8-9E61-496FCDB82813}"/>
              </a:ext>
            </a:extLst>
          </p:cNvPr>
          <p:cNvCxnSpPr>
            <a:cxnSpLocks/>
          </p:cNvCxnSpPr>
          <p:nvPr/>
        </p:nvCxnSpPr>
        <p:spPr>
          <a:xfrm flipH="1" flipV="1">
            <a:off x="7706715" y="6047000"/>
            <a:ext cx="2977365" cy="134691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0" name="TextBox 11">
            <a:extLst>
              <a:ext uri="{FF2B5EF4-FFF2-40B4-BE49-F238E27FC236}">
                <a16:creationId xmlns:a16="http://schemas.microsoft.com/office/drawing/2014/main" id="{80D8B429-3AE8-419D-ADDE-F12E5A7F3762}"/>
              </a:ext>
            </a:extLst>
          </p:cNvPr>
          <p:cNvSpPr txBox="1"/>
          <p:nvPr/>
        </p:nvSpPr>
        <p:spPr>
          <a:xfrm>
            <a:off x="353041" y="279791"/>
            <a:ext cx="2825461" cy="358560"/>
          </a:xfrm>
          <a:prstGeom prst="rect">
            <a:avLst/>
          </a:prstGeom>
        </p:spPr>
        <p:txBody>
          <a:bodyPr wrap="square" lIns="0" tIns="0" rIns="0" bIns="0" rtlCol="0" anchor="t">
            <a:spAutoFit/>
          </a:bodyPr>
          <a:lstStyle/>
          <a:p>
            <a:pPr>
              <a:lnSpc>
                <a:spcPts val="2749"/>
              </a:lnSpc>
            </a:pPr>
            <a:r>
              <a:rPr lang="en-US" sz="2800" dirty="0">
                <a:solidFill>
                  <a:srgbClr val="FA643F"/>
                </a:solidFill>
                <a:latin typeface="M+ Medium"/>
              </a:rPr>
              <a:t>06</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p:cNvGraphicFramePr>
            <a:graphicFrameLocks noGrp="1"/>
          </p:cNvGraphicFramePr>
          <p:nvPr>
            <p:extLst>
              <p:ext uri="{D42A27DB-BD31-4B8C-83A1-F6EECF244321}">
                <p14:modId xmlns:p14="http://schemas.microsoft.com/office/powerpoint/2010/main" val="1874312735"/>
              </p:ext>
            </p:extLst>
          </p:nvPr>
        </p:nvGraphicFramePr>
        <p:xfrm>
          <a:off x="0" y="2085678"/>
          <a:ext cx="9144000" cy="8178462"/>
        </p:xfrm>
        <a:graphic>
          <a:graphicData uri="http://schemas.openxmlformats.org/drawingml/2006/table">
            <a:tbl>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1337026">
                <a:tc>
                  <a:txBody>
                    <a:bodyPr/>
                    <a:lstStyle/>
                    <a:p>
                      <a:pPr algn="ctr">
                        <a:lnSpc>
                          <a:spcPts val="3360"/>
                        </a:lnSpc>
                        <a:defRPr/>
                      </a:pPr>
                      <a:r>
                        <a:rPr lang="en-US" sz="2400" dirty="0">
                          <a:solidFill>
                            <a:srgbClr val="FFFFFF"/>
                          </a:solidFill>
                          <a:latin typeface="Arial Black" panose="020B0A04020102020204" pitchFamily="34" charset="0"/>
                          <a:ea typeface="M+ Medium"/>
                        </a:rPr>
                        <a:t>LINE Messaging API</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tc>
                  <a:txBody>
                    <a:bodyPr/>
                    <a:lstStyle/>
                    <a:p>
                      <a:pPr algn="ctr">
                        <a:lnSpc>
                          <a:spcPts val="3360"/>
                        </a:lnSpc>
                        <a:defRPr/>
                      </a:pPr>
                      <a:r>
                        <a:rPr lang="en-US" sz="2400" dirty="0">
                          <a:solidFill>
                            <a:srgbClr val="FFFFFF"/>
                          </a:solidFill>
                          <a:latin typeface="Arial Black" panose="020B0A04020102020204" pitchFamily="34" charset="0"/>
                          <a:ea typeface="M+ Medium"/>
                        </a:rPr>
                        <a:t>AWS Lambda</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extLst>
                  <a:ext uri="{0D108BD9-81ED-4DB2-BD59-A6C34878D82A}">
                    <a16:rowId xmlns:a16="http://schemas.microsoft.com/office/drawing/2014/main" val="10000"/>
                  </a:ext>
                </a:extLst>
              </a:tr>
              <a:tr h="6841436">
                <a:tc>
                  <a:txBody>
                    <a:bodyPr/>
                    <a:lstStyle/>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496571" lvl="1" indent="-248285" algn="l">
                        <a:lnSpc>
                          <a:spcPts val="3220"/>
                        </a:lnSpc>
                        <a:buFont typeface="Arial"/>
                        <a:buChar char="•"/>
                        <a:defRPr/>
                      </a:pPr>
                      <a:r>
                        <a:rPr lang="en-US" sz="2800" dirty="0">
                          <a:solidFill>
                            <a:srgbClr val="000000"/>
                          </a:solidFill>
                          <a:latin typeface="+mn-lt"/>
                          <a:ea typeface="M+"/>
                        </a:rPr>
                        <a:t>LINE</a:t>
                      </a:r>
                      <a:r>
                        <a:rPr lang="ja-JP" altLang="en-US" sz="2800" dirty="0">
                          <a:solidFill>
                            <a:srgbClr val="000000"/>
                          </a:solidFill>
                          <a:latin typeface="+mn-lt"/>
                          <a:ea typeface="M+"/>
                        </a:rPr>
                        <a:t>で生徒と</a:t>
                      </a:r>
                      <a:r>
                        <a:rPr lang="en-US" altLang="ja-JP" sz="2800" dirty="0">
                          <a:solidFill>
                            <a:srgbClr val="000000"/>
                          </a:solidFill>
                          <a:latin typeface="+mn-lt"/>
                          <a:ea typeface="M+"/>
                        </a:rPr>
                        <a:t>Chatbot</a:t>
                      </a:r>
                    </a:p>
                    <a:p>
                      <a:pPr marL="248286" lvl="1" indent="0" algn="l">
                        <a:lnSpc>
                          <a:spcPts val="3220"/>
                        </a:lnSpc>
                        <a:buFont typeface="Arial"/>
                        <a:buNone/>
                        <a:defRPr/>
                      </a:pPr>
                      <a:r>
                        <a:rPr lang="en-US" sz="2800" dirty="0">
                          <a:solidFill>
                            <a:srgbClr val="000000"/>
                          </a:solidFill>
                          <a:latin typeface="+mn-lt"/>
                          <a:ea typeface="M+"/>
                        </a:rPr>
                        <a:t>   </a:t>
                      </a:r>
                      <a:r>
                        <a:rPr lang="ja-JP" altLang="en-US" sz="2800" dirty="0">
                          <a:solidFill>
                            <a:srgbClr val="000000"/>
                          </a:solidFill>
                          <a:latin typeface="+mn-lt"/>
                          <a:ea typeface="M+"/>
                        </a:rPr>
                        <a:t>とのメッセージを</a:t>
                      </a:r>
                      <a:r>
                        <a:rPr lang="ja-JP" altLang="en-US" sz="2800" dirty="0" err="1">
                          <a:solidFill>
                            <a:srgbClr val="000000"/>
                          </a:solidFill>
                          <a:latin typeface="+mn-lt"/>
                          <a:ea typeface="M+"/>
                        </a:rPr>
                        <a:t>交わ</a:t>
                      </a:r>
                      <a:endParaRPr lang="en-US" altLang="ja-JP" sz="2800" dirty="0">
                        <a:solidFill>
                          <a:srgbClr val="000000"/>
                        </a:solidFill>
                        <a:latin typeface="+mn-lt"/>
                        <a:ea typeface="M+"/>
                      </a:endParaRPr>
                    </a:p>
                    <a:p>
                      <a:pPr marL="248286" lvl="1" indent="0" algn="l">
                        <a:lnSpc>
                          <a:spcPts val="3220"/>
                        </a:lnSpc>
                        <a:buFont typeface="Arial"/>
                        <a:buNone/>
                        <a:defRPr/>
                      </a:pPr>
                      <a:r>
                        <a:rPr lang="en-US" altLang="ja-JP" sz="2800" dirty="0">
                          <a:solidFill>
                            <a:srgbClr val="000000"/>
                          </a:solidFill>
                          <a:latin typeface="+mn-lt"/>
                          <a:ea typeface="M+"/>
                        </a:rPr>
                        <a:t>  </a:t>
                      </a:r>
                      <a:r>
                        <a:rPr lang="ja-JP" altLang="en-US" sz="2800" dirty="0">
                          <a:solidFill>
                            <a:srgbClr val="000000"/>
                          </a:solidFill>
                          <a:latin typeface="+mn-lt"/>
                          <a:ea typeface="M+"/>
                        </a:rPr>
                        <a:t> </a:t>
                      </a:r>
                      <a:r>
                        <a:rPr lang="ja-JP" altLang="en-US" sz="2800" dirty="0" err="1">
                          <a:solidFill>
                            <a:srgbClr val="000000"/>
                          </a:solidFill>
                          <a:latin typeface="+mn-lt"/>
                          <a:ea typeface="M+"/>
                        </a:rPr>
                        <a:t>す</a:t>
                      </a:r>
                      <a:r>
                        <a:rPr lang="ja-JP" altLang="en-US" sz="2800" dirty="0">
                          <a:solidFill>
                            <a:srgbClr val="000000"/>
                          </a:solidFill>
                          <a:latin typeface="+mn-lt"/>
                          <a:ea typeface="M+"/>
                        </a:rPr>
                        <a:t>ための</a:t>
                      </a:r>
                      <a:r>
                        <a:rPr lang="en-US" altLang="ja-JP" sz="2800" dirty="0">
                          <a:solidFill>
                            <a:srgbClr val="000000"/>
                          </a:solidFill>
                          <a:latin typeface="+mn-lt"/>
                          <a:ea typeface="M+"/>
                        </a:rPr>
                        <a:t>API</a:t>
                      </a:r>
                    </a:p>
                    <a:p>
                      <a:pPr marL="248286" lvl="1" indent="0" algn="l">
                        <a:lnSpc>
                          <a:spcPts val="3220"/>
                        </a:lnSpc>
                        <a:buFont typeface="Arial"/>
                        <a:buNone/>
                        <a:defRPr/>
                      </a:pPr>
                      <a:r>
                        <a:rPr lang="en-US" altLang="ja-JP" sz="2800" dirty="0">
                          <a:solidFill>
                            <a:srgbClr val="000000"/>
                          </a:solidFill>
                          <a:latin typeface="+mn-lt"/>
                          <a:ea typeface="M+"/>
                        </a:rPr>
                        <a:t>   </a:t>
                      </a:r>
                      <a:r>
                        <a:rPr lang="ja-JP" altLang="en-US" sz="2800" dirty="0">
                          <a:solidFill>
                            <a:srgbClr val="000000"/>
                          </a:solidFill>
                          <a:latin typeface="+mn-lt"/>
                          <a:ea typeface="M+"/>
                        </a:rPr>
                        <a:t>質問、回答を送受信</a:t>
                      </a:r>
                      <a:endParaRPr lang="en-US" altLang="ja-JP" sz="2800" dirty="0">
                        <a:solidFill>
                          <a:srgbClr val="000000"/>
                        </a:solidFill>
                        <a:latin typeface="+mn-lt"/>
                        <a:ea typeface="M+"/>
                      </a:endParaRPr>
                    </a:p>
                    <a:p>
                      <a:pPr marL="248286" lvl="1" indent="0" algn="l">
                        <a:lnSpc>
                          <a:spcPts val="3220"/>
                        </a:lnSpc>
                        <a:buFont typeface="Arial"/>
                        <a:buNone/>
                        <a:defRPr/>
                      </a:pPr>
                      <a:r>
                        <a:rPr lang="en-US" altLang="ja-JP" sz="2800" dirty="0">
                          <a:solidFill>
                            <a:srgbClr val="000000"/>
                          </a:solidFill>
                          <a:latin typeface="+mn-lt"/>
                          <a:ea typeface="M+"/>
                        </a:rPr>
                        <a:t>   </a:t>
                      </a:r>
                      <a:r>
                        <a:rPr lang="ja-JP" altLang="en-US" sz="2800" dirty="0">
                          <a:solidFill>
                            <a:srgbClr val="000000"/>
                          </a:solidFill>
                          <a:latin typeface="+mn-lt"/>
                          <a:ea typeface="M+"/>
                        </a:rPr>
                        <a:t>する際に用いる</a:t>
                      </a:r>
                      <a:endParaRPr lang="en-US" altLang="ja-JP" sz="2800" dirty="0">
                        <a:solidFill>
                          <a:srgbClr val="000000"/>
                        </a:solidFill>
                        <a:latin typeface="+mn-lt"/>
                        <a:ea typeface="M+"/>
                      </a:endParaRPr>
                    </a:p>
                    <a:p>
                      <a:pPr marL="248286" lvl="1" indent="0" algn="l">
                        <a:lnSpc>
                          <a:spcPts val="3220"/>
                        </a:lnSpc>
                        <a:buFont typeface="Arial"/>
                        <a:buNone/>
                        <a:defRPr/>
                      </a:pPr>
                      <a:r>
                        <a:rPr lang="en-US" sz="2800" dirty="0">
                          <a:solidFill>
                            <a:srgbClr val="000000"/>
                          </a:solidFill>
                          <a:latin typeface="+mn-lt"/>
                          <a:ea typeface="M+"/>
                        </a:rPr>
                        <a:t> </a:t>
                      </a:r>
                      <a:r>
                        <a:rPr lang="ja-JP" altLang="en-US" sz="2800" dirty="0">
                          <a:solidFill>
                            <a:srgbClr val="000000"/>
                          </a:solidFill>
                          <a:latin typeface="+mn-lt"/>
                          <a:ea typeface="M+"/>
                        </a:rPr>
                        <a:t>  </a:t>
                      </a:r>
                      <a:endParaRPr lang="en-US" sz="2800" dirty="0">
                        <a:solidFill>
                          <a:srgbClr val="000000"/>
                        </a:solidFill>
                        <a:latin typeface="+mn-lt"/>
                        <a:ea typeface="M+"/>
                      </a:endParaRPr>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latin typeface="+mn-lt"/>
                        <a:ea typeface="M+"/>
                      </a:endParaRPr>
                    </a:p>
                    <a:p>
                      <a:pPr marL="248286" lvl="1" indent="0" algn="l">
                        <a:lnSpc>
                          <a:spcPts val="3220"/>
                        </a:lnSpc>
                        <a:buFont typeface="Arial"/>
                        <a:buNone/>
                        <a:defRPr/>
                      </a:pPr>
                      <a:endParaRPr lang="en-US" sz="2300" dirty="0">
                        <a:solidFill>
                          <a:srgbClr val="000000"/>
                        </a:solidFill>
                        <a:latin typeface="+mn-lt"/>
                        <a:ea typeface="M+"/>
                      </a:endParaRPr>
                    </a:p>
                    <a:p>
                      <a:pPr marL="248286" lvl="1" indent="0" algn="l">
                        <a:lnSpc>
                          <a:spcPts val="3220"/>
                        </a:lnSpc>
                        <a:buFont typeface="Arial"/>
                        <a:buNone/>
                        <a:defRPr/>
                      </a:pPr>
                      <a:endParaRPr lang="en-US" sz="2300" dirty="0">
                        <a:solidFill>
                          <a:srgbClr val="000000"/>
                        </a:solidFill>
                        <a:latin typeface="+mn-lt"/>
                        <a:ea typeface="M+"/>
                      </a:endParaRPr>
                    </a:p>
                    <a:p>
                      <a:pPr marL="496571" lvl="1" indent="-248285" algn="l">
                        <a:lnSpc>
                          <a:spcPts val="3220"/>
                        </a:lnSpc>
                        <a:buFont typeface="Arial"/>
                        <a:buChar char="•"/>
                        <a:defRPr/>
                      </a:pPr>
                      <a:r>
                        <a:rPr lang="en-US" altLang="ja-JP" sz="2800" dirty="0">
                          <a:solidFill>
                            <a:srgbClr val="000000"/>
                          </a:solidFill>
                          <a:latin typeface="+mn-lt"/>
                          <a:ea typeface="M+"/>
                        </a:rPr>
                        <a:t>AWS</a:t>
                      </a:r>
                      <a:r>
                        <a:rPr lang="ja-JP" altLang="en-US" sz="2800" dirty="0" err="1">
                          <a:solidFill>
                            <a:srgbClr val="000000"/>
                          </a:solidFill>
                          <a:latin typeface="+mn-lt"/>
                          <a:ea typeface="M+"/>
                        </a:rPr>
                        <a:t>が提</a:t>
                      </a:r>
                      <a:r>
                        <a:rPr lang="ja-JP" altLang="en-US" sz="2800" dirty="0">
                          <a:solidFill>
                            <a:srgbClr val="000000"/>
                          </a:solidFill>
                          <a:latin typeface="+mn-lt"/>
                          <a:ea typeface="M+"/>
                        </a:rPr>
                        <a:t>供するクラウド上にプログラムを定義し実行するサービス</a:t>
                      </a:r>
                      <a:endParaRPr lang="en-US" altLang="ja-JP" sz="2800" dirty="0">
                        <a:solidFill>
                          <a:srgbClr val="000000"/>
                        </a:solidFill>
                        <a:latin typeface="+mn-lt"/>
                        <a:ea typeface="M+"/>
                      </a:endParaRPr>
                    </a:p>
                    <a:p>
                      <a:pPr marL="248286" lvl="1" indent="0" algn="l">
                        <a:lnSpc>
                          <a:spcPts val="3220"/>
                        </a:lnSpc>
                        <a:buFont typeface="Arial"/>
                        <a:buNone/>
                        <a:defRPr/>
                      </a:pPr>
                      <a:r>
                        <a:rPr lang="ja-JP" altLang="en-US" sz="2800" dirty="0">
                          <a:solidFill>
                            <a:srgbClr val="000000"/>
                          </a:solidFill>
                          <a:latin typeface="+mn-lt"/>
                          <a:ea typeface="M+"/>
                        </a:rPr>
                        <a:t>   </a:t>
                      </a:r>
                      <a:r>
                        <a:rPr lang="en-US" altLang="ja-JP" sz="2800" dirty="0">
                          <a:solidFill>
                            <a:srgbClr val="000000"/>
                          </a:solidFill>
                          <a:latin typeface="+mn-lt"/>
                          <a:ea typeface="M+"/>
                        </a:rPr>
                        <a:t>Q&amp;A</a:t>
                      </a:r>
                      <a:r>
                        <a:rPr lang="ja-JP" altLang="en-US" sz="2800" dirty="0">
                          <a:solidFill>
                            <a:srgbClr val="000000"/>
                          </a:solidFill>
                          <a:latin typeface="+mn-lt"/>
                          <a:ea typeface="M+"/>
                        </a:rPr>
                        <a:t>のサイトのソース</a:t>
                      </a:r>
                      <a:endParaRPr lang="en-US" altLang="ja-JP" sz="2800" dirty="0">
                        <a:solidFill>
                          <a:srgbClr val="000000"/>
                        </a:solidFill>
                        <a:latin typeface="+mn-lt"/>
                        <a:ea typeface="M+"/>
                      </a:endParaRPr>
                    </a:p>
                    <a:p>
                      <a:pPr marL="248286" lvl="1" indent="0" algn="l">
                        <a:lnSpc>
                          <a:spcPts val="3220"/>
                        </a:lnSpc>
                        <a:buFont typeface="Arial"/>
                        <a:buNone/>
                        <a:defRPr/>
                      </a:pPr>
                      <a:r>
                        <a:rPr lang="ja-JP" altLang="en-US" sz="2800" dirty="0">
                          <a:solidFill>
                            <a:srgbClr val="000000"/>
                          </a:solidFill>
                          <a:latin typeface="+mn-lt"/>
                          <a:ea typeface="M+"/>
                        </a:rPr>
                        <a:t>   を置くために用いる</a:t>
                      </a:r>
                      <a:endParaRPr lang="en-US" altLang="ja-JP" sz="2800" dirty="0">
                        <a:solidFill>
                          <a:srgbClr val="000000"/>
                        </a:solidFill>
                        <a:latin typeface="+mn-lt"/>
                        <a:ea typeface="M+"/>
                      </a:endParaRPr>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13" name="Table 3">
            <a:extLst>
              <a:ext uri="{FF2B5EF4-FFF2-40B4-BE49-F238E27FC236}">
                <a16:creationId xmlns:a16="http://schemas.microsoft.com/office/drawing/2014/main" id="{DD19B846-98D8-48B7-B551-6622E01995CD}"/>
              </a:ext>
            </a:extLst>
          </p:cNvPr>
          <p:cNvGraphicFramePr>
            <a:graphicFrameLocks noGrp="1"/>
          </p:cNvGraphicFramePr>
          <p:nvPr>
            <p:extLst>
              <p:ext uri="{D42A27DB-BD31-4B8C-83A1-F6EECF244321}">
                <p14:modId xmlns:p14="http://schemas.microsoft.com/office/powerpoint/2010/main" val="1576439922"/>
              </p:ext>
            </p:extLst>
          </p:nvPr>
        </p:nvGraphicFramePr>
        <p:xfrm>
          <a:off x="9144000" y="2085678"/>
          <a:ext cx="9144000" cy="8220426"/>
        </p:xfrm>
        <a:graphic>
          <a:graphicData uri="http://schemas.openxmlformats.org/drawingml/2006/table">
            <a:tbl>
              <a:tblPr/>
              <a:tblGrid>
                <a:gridCol w="4572000">
                  <a:extLst>
                    <a:ext uri="{9D8B030D-6E8A-4147-A177-3AD203B41FA5}">
                      <a16:colId xmlns:a16="http://schemas.microsoft.com/office/drawing/2014/main" val="20000"/>
                    </a:ext>
                  </a:extLst>
                </a:gridCol>
                <a:gridCol w="4572000">
                  <a:extLst>
                    <a:ext uri="{9D8B030D-6E8A-4147-A177-3AD203B41FA5}">
                      <a16:colId xmlns:a16="http://schemas.microsoft.com/office/drawing/2014/main" val="20001"/>
                    </a:ext>
                  </a:extLst>
                </a:gridCol>
              </a:tblGrid>
              <a:tr h="1337026">
                <a:tc>
                  <a:txBody>
                    <a:bodyPr/>
                    <a:lstStyle/>
                    <a:p>
                      <a:pPr algn="ctr">
                        <a:lnSpc>
                          <a:spcPts val="3360"/>
                        </a:lnSpc>
                        <a:defRPr/>
                      </a:pPr>
                      <a:r>
                        <a:rPr lang="en-US" sz="2400" dirty="0">
                          <a:solidFill>
                            <a:srgbClr val="FFFFFF"/>
                          </a:solidFill>
                          <a:latin typeface="Arial Black" panose="020B0A04020102020204" pitchFamily="34" charset="0"/>
                          <a:ea typeface="M+ Medium"/>
                        </a:rPr>
                        <a:t>AWS DynamoDB</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tc>
                  <a:txBody>
                    <a:bodyPr/>
                    <a:lstStyle/>
                    <a:p>
                      <a:pPr algn="ctr">
                        <a:lnSpc>
                          <a:spcPts val="3360"/>
                        </a:lnSpc>
                        <a:defRPr/>
                      </a:pPr>
                      <a:r>
                        <a:rPr lang="en-US" sz="2400" dirty="0">
                          <a:solidFill>
                            <a:srgbClr val="FFFFFF"/>
                          </a:solidFill>
                          <a:latin typeface="Arial Black" panose="020B0A04020102020204" pitchFamily="34" charset="0"/>
                          <a:ea typeface="M+ Medium"/>
                        </a:rPr>
                        <a:t>AWS</a:t>
                      </a:r>
                      <a:r>
                        <a:rPr lang="ja-JP" altLang="en-US" sz="2400" dirty="0">
                          <a:solidFill>
                            <a:srgbClr val="FFFFFF"/>
                          </a:solidFill>
                          <a:latin typeface="Arial Black" panose="020B0A04020102020204" pitchFamily="34" charset="0"/>
                          <a:ea typeface="M+ Medium"/>
                        </a:rPr>
                        <a:t> </a:t>
                      </a:r>
                      <a:r>
                        <a:rPr lang="en-US" altLang="ja-JP" sz="2400" dirty="0">
                          <a:solidFill>
                            <a:srgbClr val="FFFFFF"/>
                          </a:solidFill>
                          <a:latin typeface="Arial Black" panose="020B0A04020102020204" pitchFamily="34" charset="0"/>
                          <a:ea typeface="M+ Medium"/>
                        </a:rPr>
                        <a:t>Lex</a:t>
                      </a:r>
                      <a:endParaRPr lang="en-US" sz="1100" dirty="0"/>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FA643F"/>
                    </a:solidFill>
                  </a:tcPr>
                </a:tc>
                <a:extLst>
                  <a:ext uri="{0D108BD9-81ED-4DB2-BD59-A6C34878D82A}">
                    <a16:rowId xmlns:a16="http://schemas.microsoft.com/office/drawing/2014/main" val="10000"/>
                  </a:ext>
                </a:extLst>
              </a:tr>
              <a:tr h="6841436">
                <a:tc>
                  <a:txBody>
                    <a:bodyPr/>
                    <a:lstStyle/>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496571" lvl="1" indent="-248285" algn="l">
                        <a:lnSpc>
                          <a:spcPts val="3220"/>
                        </a:lnSpc>
                        <a:buFont typeface="Arial"/>
                        <a:buChar char="•"/>
                        <a:defRPr/>
                      </a:pPr>
                      <a:r>
                        <a:rPr lang="en-US" altLang="ja-JP" sz="2800" dirty="0">
                          <a:solidFill>
                            <a:srgbClr val="000000"/>
                          </a:solidFill>
                          <a:latin typeface="+mn-lt"/>
                          <a:ea typeface="M+"/>
                        </a:rPr>
                        <a:t>AWS</a:t>
                      </a:r>
                      <a:r>
                        <a:rPr lang="ja-JP" altLang="en-US" sz="2800" dirty="0" err="1">
                          <a:solidFill>
                            <a:srgbClr val="000000"/>
                          </a:solidFill>
                          <a:latin typeface="+mn-lt"/>
                          <a:ea typeface="M+"/>
                        </a:rPr>
                        <a:t>が提</a:t>
                      </a:r>
                      <a:r>
                        <a:rPr lang="ja-JP" altLang="en-US" sz="2800" dirty="0">
                          <a:solidFill>
                            <a:srgbClr val="000000"/>
                          </a:solidFill>
                          <a:latin typeface="+mn-lt"/>
                          <a:ea typeface="M+"/>
                        </a:rPr>
                        <a:t>供する</a:t>
                      </a:r>
                      <a:r>
                        <a:rPr lang="en-US" altLang="ja-JP" sz="2800" dirty="0">
                          <a:solidFill>
                            <a:srgbClr val="000000"/>
                          </a:solidFill>
                          <a:latin typeface="+mn-lt"/>
                          <a:ea typeface="M+"/>
                        </a:rPr>
                        <a:t>NoSQL</a:t>
                      </a:r>
                      <a:r>
                        <a:rPr lang="ja-JP" altLang="en-US" sz="2800" dirty="0">
                          <a:solidFill>
                            <a:srgbClr val="000000"/>
                          </a:solidFill>
                          <a:latin typeface="+mn-lt"/>
                          <a:ea typeface="M+"/>
                        </a:rPr>
                        <a:t>データベースサービス利用者の情報や質問、回答を補完するため用いる</a:t>
                      </a:r>
                      <a:endParaRPr lang="en-US" altLang="ja-JP" sz="2800" dirty="0">
                        <a:solidFill>
                          <a:srgbClr val="000000"/>
                        </a:solidFill>
                        <a:latin typeface="+mn-lt"/>
                        <a:ea typeface="M+"/>
                      </a:endParaRPr>
                    </a:p>
                    <a:p>
                      <a:pPr marL="496571" lvl="1" indent="-248285" algn="l">
                        <a:lnSpc>
                          <a:spcPts val="3220"/>
                        </a:lnSpc>
                        <a:buFont typeface="Arial"/>
                        <a:buChar char="•"/>
                        <a:defRPr/>
                      </a:pPr>
                      <a:endParaRPr lang="en-US" sz="2800" dirty="0">
                        <a:solidFill>
                          <a:srgbClr val="000000"/>
                        </a:solidFill>
                        <a:latin typeface="+mn-lt"/>
                        <a:ea typeface="M+"/>
                      </a:endParaRPr>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496571" lvl="1" indent="-248285" algn="l">
                        <a:lnSpc>
                          <a:spcPts val="3220"/>
                        </a:lnSpc>
                        <a:buFont typeface="Arial"/>
                        <a:buChar char="•"/>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248286" lvl="1" indent="0" algn="l">
                        <a:lnSpc>
                          <a:spcPts val="3220"/>
                        </a:lnSpc>
                        <a:buFont typeface="Arial"/>
                        <a:buNone/>
                        <a:defRPr/>
                      </a:pPr>
                      <a:endParaRPr lang="en-US" sz="2300" dirty="0">
                        <a:solidFill>
                          <a:srgbClr val="000000"/>
                        </a:solidFill>
                        <a:ea typeface="M+"/>
                      </a:endParaRPr>
                    </a:p>
                    <a:p>
                      <a:pPr marL="496571" lvl="1" indent="-248285" algn="l">
                        <a:lnSpc>
                          <a:spcPts val="3220"/>
                        </a:lnSpc>
                        <a:buFont typeface="Arial"/>
                        <a:buChar char="•"/>
                        <a:defRPr/>
                      </a:pPr>
                      <a:r>
                        <a:rPr lang="en-US" altLang="ja-JP" sz="2800" dirty="0">
                          <a:solidFill>
                            <a:srgbClr val="000000"/>
                          </a:solidFill>
                          <a:latin typeface="+mn-lt"/>
                          <a:ea typeface="M+"/>
                        </a:rPr>
                        <a:t>AWS</a:t>
                      </a:r>
                      <a:r>
                        <a:rPr lang="ja-JP" altLang="en-US" sz="2800" dirty="0" err="1">
                          <a:solidFill>
                            <a:srgbClr val="000000"/>
                          </a:solidFill>
                          <a:latin typeface="+mn-lt"/>
                          <a:ea typeface="M+"/>
                        </a:rPr>
                        <a:t>が提</a:t>
                      </a:r>
                      <a:r>
                        <a:rPr lang="ja-JP" altLang="en-US" sz="2800" dirty="0">
                          <a:solidFill>
                            <a:srgbClr val="000000"/>
                          </a:solidFill>
                          <a:latin typeface="+mn-lt"/>
                          <a:ea typeface="M+"/>
                        </a:rPr>
                        <a:t>供するテキストを使用してアプリケーションの会話型インターフェイスを構築するためのサービス</a:t>
                      </a:r>
                      <a:endParaRPr lang="en-US" altLang="ja-JP" sz="2800" dirty="0">
                        <a:solidFill>
                          <a:srgbClr val="000000"/>
                        </a:solidFill>
                        <a:latin typeface="+mn-lt"/>
                        <a:ea typeface="M+"/>
                      </a:endParaRPr>
                    </a:p>
                    <a:p>
                      <a:pPr marL="248286" lvl="1" indent="0" algn="l">
                        <a:lnSpc>
                          <a:spcPts val="3220"/>
                        </a:lnSpc>
                        <a:buFont typeface="Arial"/>
                        <a:buNone/>
                        <a:defRPr/>
                      </a:pPr>
                      <a:r>
                        <a:rPr lang="en-US" altLang="ja-JP" sz="2800" dirty="0">
                          <a:solidFill>
                            <a:srgbClr val="000000"/>
                          </a:solidFill>
                          <a:latin typeface="+mn-lt"/>
                          <a:ea typeface="M+"/>
                        </a:rPr>
                        <a:t>   Chatbot</a:t>
                      </a:r>
                      <a:r>
                        <a:rPr lang="ja-JP" altLang="en-US" sz="2800" dirty="0">
                          <a:solidFill>
                            <a:srgbClr val="000000"/>
                          </a:solidFill>
                          <a:latin typeface="+mn-lt"/>
                          <a:ea typeface="M+"/>
                        </a:rPr>
                        <a:t>を構築するため</a:t>
                      </a:r>
                      <a:endParaRPr lang="en-US" altLang="ja-JP" sz="2800" dirty="0">
                        <a:solidFill>
                          <a:srgbClr val="000000"/>
                        </a:solidFill>
                        <a:latin typeface="+mn-lt"/>
                        <a:ea typeface="M+"/>
                      </a:endParaRPr>
                    </a:p>
                    <a:p>
                      <a:pPr marL="248286" lvl="1" indent="0" algn="l">
                        <a:lnSpc>
                          <a:spcPts val="3220"/>
                        </a:lnSpc>
                        <a:buFont typeface="Arial"/>
                        <a:buNone/>
                        <a:defRPr/>
                      </a:pPr>
                      <a:r>
                        <a:rPr lang="en-US" altLang="ja-JP" sz="2800" dirty="0">
                          <a:solidFill>
                            <a:srgbClr val="000000"/>
                          </a:solidFill>
                          <a:latin typeface="+mn-lt"/>
                          <a:ea typeface="M+"/>
                        </a:rPr>
                        <a:t>   </a:t>
                      </a:r>
                      <a:r>
                        <a:rPr lang="ja-JP" altLang="en-US" sz="2800" dirty="0">
                          <a:solidFill>
                            <a:srgbClr val="000000"/>
                          </a:solidFill>
                          <a:latin typeface="+mn-lt"/>
                          <a:ea typeface="M+"/>
                        </a:rPr>
                        <a:t>用いる</a:t>
                      </a:r>
                      <a:endParaRPr lang="en-US" altLang="ja-JP" sz="2800" dirty="0">
                        <a:solidFill>
                          <a:srgbClr val="000000"/>
                        </a:solidFill>
                        <a:latin typeface="+mn-lt"/>
                        <a:ea typeface="M+"/>
                      </a:endParaRPr>
                    </a:p>
                  </a:txBody>
                  <a:tcPr marL="190500" marR="190500" marT="190500" marB="19050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4" name="AutoShape 2">
            <a:extLst>
              <a:ext uri="{FF2B5EF4-FFF2-40B4-BE49-F238E27FC236}">
                <a16:creationId xmlns:a16="http://schemas.microsoft.com/office/drawing/2014/main" id="{D4ADCB0C-7120-454C-8EF0-E0757C834E82}"/>
              </a:ext>
            </a:extLst>
          </p:cNvPr>
          <p:cNvSpPr/>
          <p:nvPr/>
        </p:nvSpPr>
        <p:spPr>
          <a:xfrm>
            <a:off x="0" y="22861"/>
            <a:ext cx="18288000" cy="2062818"/>
          </a:xfrm>
          <a:prstGeom prst="rect">
            <a:avLst/>
          </a:prstGeom>
          <a:solidFill>
            <a:srgbClr val="F1F1F1"/>
          </a:solidFill>
          <a:ln w="38100">
            <a:solidFill>
              <a:schemeClr val="tx1"/>
            </a:solidFill>
          </a:ln>
        </p:spPr>
      </p:sp>
      <p:sp>
        <p:nvSpPr>
          <p:cNvPr id="10" name="TextBox 10"/>
          <p:cNvSpPr txBox="1"/>
          <p:nvPr/>
        </p:nvSpPr>
        <p:spPr>
          <a:xfrm>
            <a:off x="228600" y="266700"/>
            <a:ext cx="762000" cy="347916"/>
          </a:xfrm>
          <a:prstGeom prst="rect">
            <a:avLst/>
          </a:prstGeom>
        </p:spPr>
        <p:txBody>
          <a:bodyPr wrap="square" lIns="0" tIns="0" rIns="0" bIns="0" rtlCol="0" anchor="t">
            <a:spAutoFit/>
          </a:bodyPr>
          <a:lstStyle/>
          <a:p>
            <a:pPr>
              <a:lnSpc>
                <a:spcPts val="2749"/>
              </a:lnSpc>
            </a:pPr>
            <a:r>
              <a:rPr lang="en-US" sz="2499" dirty="0">
                <a:solidFill>
                  <a:srgbClr val="FA643F"/>
                </a:solidFill>
                <a:latin typeface="M+ Medium"/>
              </a:rPr>
              <a:t>07</a:t>
            </a:r>
          </a:p>
        </p:txBody>
      </p:sp>
      <p:sp>
        <p:nvSpPr>
          <p:cNvPr id="15" name="TextBox 19">
            <a:extLst>
              <a:ext uri="{FF2B5EF4-FFF2-40B4-BE49-F238E27FC236}">
                <a16:creationId xmlns:a16="http://schemas.microsoft.com/office/drawing/2014/main" id="{234C0F14-4E81-4631-8DA5-299EAFB3E31D}"/>
              </a:ext>
            </a:extLst>
          </p:cNvPr>
          <p:cNvSpPr txBox="1"/>
          <p:nvPr/>
        </p:nvSpPr>
        <p:spPr>
          <a:xfrm>
            <a:off x="762000" y="440658"/>
            <a:ext cx="5608325" cy="1302988"/>
          </a:xfrm>
          <a:prstGeom prst="rect">
            <a:avLst/>
          </a:prstGeom>
        </p:spPr>
        <p:txBody>
          <a:bodyPr lIns="0" tIns="0" rIns="0" bIns="0" rtlCol="0" anchor="t">
            <a:spAutoFit/>
          </a:bodyPr>
          <a:lstStyle/>
          <a:p>
            <a:pPr>
              <a:lnSpc>
                <a:spcPts val="9929"/>
              </a:lnSpc>
            </a:pPr>
            <a:r>
              <a:rPr lang="ja-JP" altLang="en-US" sz="8274" dirty="0">
                <a:solidFill>
                  <a:srgbClr val="000000"/>
                </a:solidFill>
                <a:latin typeface="+mj-lt"/>
                <a:ea typeface="HGP明朝B" panose="02020800000000000000" pitchFamily="18" charset="-128"/>
              </a:rPr>
              <a:t>使用技術</a:t>
            </a:r>
            <a:endParaRPr lang="en-US" sz="8274" dirty="0">
              <a:solidFill>
                <a:srgbClr val="000000"/>
              </a:solidFill>
              <a:latin typeface="+mj-lt"/>
              <a:ea typeface="HGP明朝B" panose="02020800000000000000" pitchFamily="18" charset="-128"/>
            </a:endParaRPr>
          </a:p>
        </p:txBody>
      </p:sp>
      <p:pic>
        <p:nvPicPr>
          <p:cNvPr id="17" name="図 16">
            <a:extLst>
              <a:ext uri="{FF2B5EF4-FFF2-40B4-BE49-F238E27FC236}">
                <a16:creationId xmlns:a16="http://schemas.microsoft.com/office/drawing/2014/main" id="{9DA3D8E4-6E45-43E9-AE9E-D5B30375D3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3924300"/>
            <a:ext cx="2932896" cy="2932896"/>
          </a:xfrm>
          <a:prstGeom prst="rect">
            <a:avLst/>
          </a:prstGeom>
        </p:spPr>
      </p:pic>
      <p:pic>
        <p:nvPicPr>
          <p:cNvPr id="19" name="図 18">
            <a:extLst>
              <a:ext uri="{FF2B5EF4-FFF2-40B4-BE49-F238E27FC236}">
                <a16:creationId xmlns:a16="http://schemas.microsoft.com/office/drawing/2014/main" id="{A6FEA00B-B597-4A15-BF73-BE83A0DC943D}"/>
              </a:ext>
            </a:extLst>
          </p:cNvPr>
          <p:cNvPicPr>
            <a:picLocks noChangeAspect="1"/>
          </p:cNvPicPr>
          <p:nvPr/>
        </p:nvPicPr>
        <p:blipFill rotWithShape="1">
          <a:blip r:embed="rId4">
            <a:extLst>
              <a:ext uri="{28A0092B-C50C-407E-A947-70E740481C1C}">
                <a14:useLocalDpi xmlns:a14="http://schemas.microsoft.com/office/drawing/2010/main" val="0"/>
              </a:ext>
            </a:extLst>
          </a:blip>
          <a:srcRect l="25592" r="25280" b="10428"/>
          <a:stretch/>
        </p:blipFill>
        <p:spPr>
          <a:xfrm>
            <a:off x="5257800" y="3916680"/>
            <a:ext cx="3276601" cy="3296185"/>
          </a:xfrm>
          <a:prstGeom prst="rect">
            <a:avLst/>
          </a:prstGeom>
        </p:spPr>
      </p:pic>
      <p:pic>
        <p:nvPicPr>
          <p:cNvPr id="21" name="図 20">
            <a:extLst>
              <a:ext uri="{FF2B5EF4-FFF2-40B4-BE49-F238E27FC236}">
                <a16:creationId xmlns:a16="http://schemas.microsoft.com/office/drawing/2014/main" id="{BA0D185C-786D-4391-902D-DE6B14C3D85F}"/>
              </a:ext>
            </a:extLst>
          </p:cNvPr>
          <p:cNvPicPr>
            <a:picLocks noChangeAspect="1"/>
          </p:cNvPicPr>
          <p:nvPr/>
        </p:nvPicPr>
        <p:blipFill rotWithShape="1">
          <a:blip r:embed="rId5">
            <a:extLst>
              <a:ext uri="{28A0092B-C50C-407E-A947-70E740481C1C}">
                <a14:useLocalDpi xmlns:a14="http://schemas.microsoft.com/office/drawing/2010/main" val="0"/>
              </a:ext>
            </a:extLst>
          </a:blip>
          <a:srcRect l="2740" r="8519"/>
          <a:stretch/>
        </p:blipFill>
        <p:spPr>
          <a:xfrm>
            <a:off x="9448800" y="4238532"/>
            <a:ext cx="4078917" cy="2618664"/>
          </a:xfrm>
          <a:prstGeom prst="rect">
            <a:avLst/>
          </a:prstGeom>
        </p:spPr>
      </p:pic>
      <p:pic>
        <p:nvPicPr>
          <p:cNvPr id="23" name="図 22">
            <a:extLst>
              <a:ext uri="{FF2B5EF4-FFF2-40B4-BE49-F238E27FC236}">
                <a16:creationId xmlns:a16="http://schemas.microsoft.com/office/drawing/2014/main" id="{2A2793FD-73AC-4507-A3FE-5D27718FBDC4}"/>
              </a:ext>
            </a:extLst>
          </p:cNvPr>
          <p:cNvPicPr>
            <a:picLocks noChangeAspect="1"/>
          </p:cNvPicPr>
          <p:nvPr/>
        </p:nvPicPr>
        <p:blipFill rotWithShape="1">
          <a:blip r:embed="rId6">
            <a:extLst>
              <a:ext uri="{28A0092B-C50C-407E-A947-70E740481C1C}">
                <a14:useLocalDpi xmlns:a14="http://schemas.microsoft.com/office/drawing/2010/main" val="0"/>
              </a:ext>
            </a:extLst>
          </a:blip>
          <a:srcRect l="33174" t="7317" r="33517" b="14636"/>
          <a:stretch/>
        </p:blipFill>
        <p:spPr>
          <a:xfrm>
            <a:off x="14659653" y="3499095"/>
            <a:ext cx="2866347" cy="335810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a:extLst>
              <a:ext uri="{FF2B5EF4-FFF2-40B4-BE49-F238E27FC236}">
                <a16:creationId xmlns:a16="http://schemas.microsoft.com/office/drawing/2014/main" id="{E3CD4FAB-53BA-4780-BA26-1937EAD2E962}"/>
              </a:ext>
            </a:extLst>
          </p:cNvPr>
          <p:cNvSpPr/>
          <p:nvPr/>
        </p:nvSpPr>
        <p:spPr>
          <a:xfrm>
            <a:off x="-1" y="-6355"/>
            <a:ext cx="18287999" cy="1996403"/>
          </a:xfrm>
          <a:prstGeom prst="rect">
            <a:avLst/>
          </a:prstGeom>
          <a:solidFill>
            <a:srgbClr val="F1F1F1"/>
          </a:solidFill>
          <a:ln w="38100">
            <a:solidFill>
              <a:schemeClr val="tx1"/>
            </a:solidFill>
          </a:ln>
        </p:spPr>
      </p:sp>
      <p:sp>
        <p:nvSpPr>
          <p:cNvPr id="11" name="TextBox 11">
            <a:extLst>
              <a:ext uri="{FF2B5EF4-FFF2-40B4-BE49-F238E27FC236}">
                <a16:creationId xmlns:a16="http://schemas.microsoft.com/office/drawing/2014/main" id="{83E81974-1781-4EC7-B5FB-0BEC2DD6BBCC}"/>
              </a:ext>
            </a:extLst>
          </p:cNvPr>
          <p:cNvSpPr txBox="1"/>
          <p:nvPr/>
        </p:nvSpPr>
        <p:spPr>
          <a:xfrm>
            <a:off x="304800" y="161779"/>
            <a:ext cx="2825461" cy="358560"/>
          </a:xfrm>
          <a:prstGeom prst="rect">
            <a:avLst/>
          </a:prstGeom>
        </p:spPr>
        <p:txBody>
          <a:bodyPr wrap="square" lIns="0" tIns="0" rIns="0" bIns="0" rtlCol="0" anchor="t">
            <a:spAutoFit/>
          </a:bodyPr>
          <a:lstStyle/>
          <a:p>
            <a:pPr>
              <a:lnSpc>
                <a:spcPts val="2749"/>
              </a:lnSpc>
            </a:pPr>
            <a:r>
              <a:rPr lang="en-US" sz="2800" dirty="0">
                <a:solidFill>
                  <a:srgbClr val="FA643F"/>
                </a:solidFill>
                <a:latin typeface="M+ Medium"/>
              </a:rPr>
              <a:t>0</a:t>
            </a:r>
          </a:p>
        </p:txBody>
      </p:sp>
      <p:cxnSp>
        <p:nvCxnSpPr>
          <p:cNvPr id="14" name="直線コネクタ 13">
            <a:extLst>
              <a:ext uri="{FF2B5EF4-FFF2-40B4-BE49-F238E27FC236}">
                <a16:creationId xmlns:a16="http://schemas.microsoft.com/office/drawing/2014/main" id="{09909B8B-58E3-43B8-B6E1-0377057D6277}"/>
              </a:ext>
            </a:extLst>
          </p:cNvPr>
          <p:cNvCxnSpPr>
            <a:cxnSpLocks/>
          </p:cNvCxnSpPr>
          <p:nvPr/>
        </p:nvCxnSpPr>
        <p:spPr>
          <a:xfrm>
            <a:off x="9226294" y="1991906"/>
            <a:ext cx="0" cy="82969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9">
            <a:extLst>
              <a:ext uri="{FF2B5EF4-FFF2-40B4-BE49-F238E27FC236}">
                <a16:creationId xmlns:a16="http://schemas.microsoft.com/office/drawing/2014/main" id="{32162419-C8A1-45FD-8598-F09316844639}"/>
              </a:ext>
            </a:extLst>
          </p:cNvPr>
          <p:cNvSpPr txBox="1"/>
          <p:nvPr/>
        </p:nvSpPr>
        <p:spPr>
          <a:xfrm>
            <a:off x="841248" y="341059"/>
            <a:ext cx="5608325" cy="1302988"/>
          </a:xfrm>
          <a:prstGeom prst="rect">
            <a:avLst/>
          </a:prstGeom>
        </p:spPr>
        <p:txBody>
          <a:bodyPr lIns="0" tIns="0" rIns="0" bIns="0" rtlCol="0" anchor="t">
            <a:spAutoFit/>
          </a:bodyPr>
          <a:lstStyle/>
          <a:p>
            <a:pPr>
              <a:lnSpc>
                <a:spcPts val="9929"/>
              </a:lnSpc>
            </a:pPr>
            <a:r>
              <a:rPr lang="ja-JP" altLang="en-US" sz="8274" dirty="0">
                <a:solidFill>
                  <a:srgbClr val="000000"/>
                </a:solidFill>
                <a:latin typeface="+mj-lt"/>
                <a:ea typeface="HGP明朝B" panose="02020800000000000000" pitchFamily="18" charset="-128"/>
              </a:rPr>
              <a:t>マネタイズ</a:t>
            </a:r>
            <a:endParaRPr lang="en-US" sz="8274" dirty="0">
              <a:solidFill>
                <a:srgbClr val="000000"/>
              </a:solidFill>
              <a:latin typeface="+mj-lt"/>
              <a:ea typeface="HGP明朝B" panose="02020800000000000000" pitchFamily="18" charset="-128"/>
            </a:endParaRPr>
          </a:p>
        </p:txBody>
      </p:sp>
      <p:sp>
        <p:nvSpPr>
          <p:cNvPr id="16" name="テキスト ボックス 15">
            <a:extLst>
              <a:ext uri="{FF2B5EF4-FFF2-40B4-BE49-F238E27FC236}">
                <a16:creationId xmlns:a16="http://schemas.microsoft.com/office/drawing/2014/main" id="{4CDD0ACB-873D-4322-B331-11A1496E77DC}"/>
              </a:ext>
            </a:extLst>
          </p:cNvPr>
          <p:cNvSpPr txBox="1"/>
          <p:nvPr/>
        </p:nvSpPr>
        <p:spPr>
          <a:xfrm>
            <a:off x="347475" y="2628900"/>
            <a:ext cx="1792222" cy="923330"/>
          </a:xfrm>
          <a:prstGeom prst="rect">
            <a:avLst/>
          </a:prstGeom>
          <a:noFill/>
        </p:spPr>
        <p:txBody>
          <a:bodyPr wrap="square" rtlCol="0">
            <a:spAutoFit/>
          </a:bodyPr>
          <a:lstStyle/>
          <a:p>
            <a:r>
              <a:rPr lang="ja-JP" altLang="en-US" sz="5400" dirty="0">
                <a:solidFill>
                  <a:srgbClr val="000000"/>
                </a:solidFill>
                <a:ea typeface="M+ Medium"/>
              </a:rPr>
              <a:t>原価</a:t>
            </a:r>
            <a:endParaRPr lang="en-US" altLang="ja-JP" sz="5400" dirty="0">
              <a:solidFill>
                <a:srgbClr val="000000"/>
              </a:solidFill>
              <a:ea typeface="M+ Medium"/>
            </a:endParaRPr>
          </a:p>
        </p:txBody>
      </p:sp>
      <p:sp>
        <p:nvSpPr>
          <p:cNvPr id="17" name="TextBox 8">
            <a:extLst>
              <a:ext uri="{FF2B5EF4-FFF2-40B4-BE49-F238E27FC236}">
                <a16:creationId xmlns:a16="http://schemas.microsoft.com/office/drawing/2014/main" id="{19FE8125-22C7-45C3-BE67-7441E5C2A480}"/>
              </a:ext>
            </a:extLst>
          </p:cNvPr>
          <p:cNvSpPr txBox="1"/>
          <p:nvPr/>
        </p:nvSpPr>
        <p:spPr>
          <a:xfrm>
            <a:off x="841249" y="4213942"/>
            <a:ext cx="8110728" cy="4399409"/>
          </a:xfrm>
          <a:prstGeom prst="rect">
            <a:avLst/>
          </a:prstGeom>
        </p:spPr>
        <p:txBody>
          <a:bodyPr wrap="square" lIns="0" tIns="0" rIns="0" bIns="0" rtlCol="0" anchor="t">
            <a:spAutoFit/>
          </a:bodyPr>
          <a:lstStyle/>
          <a:p>
            <a:pPr>
              <a:lnSpc>
                <a:spcPts val="3779"/>
              </a:lnSpc>
            </a:pPr>
            <a:r>
              <a:rPr lang="ja-JP" altLang="en-US" sz="4000" dirty="0">
                <a:solidFill>
                  <a:srgbClr val="000000"/>
                </a:solidFill>
              </a:rPr>
              <a:t>開発費：一コマ</a:t>
            </a:r>
            <a:r>
              <a:rPr lang="en-US" altLang="ja-JP" sz="4000" dirty="0">
                <a:solidFill>
                  <a:srgbClr val="000000"/>
                </a:solidFill>
              </a:rPr>
              <a:t>90</a:t>
            </a:r>
            <a:r>
              <a:rPr lang="ja-JP" altLang="en-US" sz="4000" dirty="0">
                <a:solidFill>
                  <a:srgbClr val="000000"/>
                </a:solidFill>
              </a:rPr>
              <a:t>分</a:t>
            </a:r>
            <a:r>
              <a:rPr lang="en-US" altLang="ja-JP" sz="4000" dirty="0">
                <a:solidFill>
                  <a:srgbClr val="000000"/>
                </a:solidFill>
              </a:rPr>
              <a:t>×90</a:t>
            </a:r>
            <a:r>
              <a:rPr lang="ja-JP" altLang="en-US" sz="4000" dirty="0">
                <a:solidFill>
                  <a:srgbClr val="000000"/>
                </a:solidFill>
              </a:rPr>
              <a:t>コマ</a:t>
            </a:r>
            <a:endParaRPr lang="en-US" altLang="ja-JP" sz="4000" dirty="0">
              <a:solidFill>
                <a:srgbClr val="000000"/>
              </a:solidFill>
            </a:endParaRPr>
          </a:p>
          <a:p>
            <a:pPr>
              <a:lnSpc>
                <a:spcPts val="3779"/>
              </a:lnSpc>
            </a:pPr>
            <a:r>
              <a:rPr lang="en-US" sz="4000" dirty="0">
                <a:solidFill>
                  <a:srgbClr val="000000"/>
                </a:solidFill>
              </a:rPr>
              <a:t>	       8100</a:t>
            </a:r>
            <a:r>
              <a:rPr lang="ja-JP" altLang="en-US" sz="4000" dirty="0">
                <a:solidFill>
                  <a:srgbClr val="000000"/>
                </a:solidFill>
              </a:rPr>
              <a:t>分＝</a:t>
            </a:r>
            <a:r>
              <a:rPr lang="en-US" altLang="ja-JP" sz="4000" dirty="0">
                <a:solidFill>
                  <a:srgbClr val="000000"/>
                </a:solidFill>
              </a:rPr>
              <a:t>135h</a:t>
            </a:r>
          </a:p>
          <a:p>
            <a:pPr>
              <a:lnSpc>
                <a:spcPts val="3779"/>
              </a:lnSpc>
            </a:pPr>
            <a:r>
              <a:rPr lang="en-US" sz="4000" dirty="0">
                <a:solidFill>
                  <a:srgbClr val="000000"/>
                </a:solidFill>
              </a:rPr>
              <a:t>	       1h=1700</a:t>
            </a:r>
            <a:r>
              <a:rPr lang="ja-JP" altLang="en-US" sz="4000" dirty="0">
                <a:solidFill>
                  <a:srgbClr val="000000"/>
                </a:solidFill>
              </a:rPr>
              <a:t>円</a:t>
            </a:r>
            <a:endParaRPr lang="en-US" altLang="ja-JP" sz="4000" dirty="0">
              <a:solidFill>
                <a:srgbClr val="000000"/>
              </a:solidFill>
            </a:endParaRPr>
          </a:p>
          <a:p>
            <a:pPr>
              <a:lnSpc>
                <a:spcPts val="3779"/>
              </a:lnSpc>
            </a:pPr>
            <a:r>
              <a:rPr lang="en-US" sz="4000" dirty="0">
                <a:solidFill>
                  <a:srgbClr val="000000"/>
                </a:solidFill>
              </a:rPr>
              <a:t>	</a:t>
            </a:r>
            <a:r>
              <a:rPr lang="ja-JP" altLang="en-US" sz="4000" dirty="0">
                <a:solidFill>
                  <a:srgbClr val="000000"/>
                </a:solidFill>
              </a:rPr>
              <a:t>　　 </a:t>
            </a:r>
            <a:r>
              <a:rPr lang="en-US" altLang="ja-JP" sz="4000" dirty="0">
                <a:solidFill>
                  <a:srgbClr val="000000"/>
                </a:solidFill>
              </a:rPr>
              <a:t>1700×135</a:t>
            </a:r>
            <a:r>
              <a:rPr lang="ja-JP" altLang="en-US" sz="4000" dirty="0">
                <a:solidFill>
                  <a:srgbClr val="000000"/>
                </a:solidFill>
              </a:rPr>
              <a:t>＝</a:t>
            </a:r>
            <a:r>
              <a:rPr lang="en-US" altLang="ja-JP" sz="4000" dirty="0">
                <a:solidFill>
                  <a:srgbClr val="000000"/>
                </a:solidFill>
              </a:rPr>
              <a:t>229,500</a:t>
            </a:r>
            <a:r>
              <a:rPr lang="ja-JP" altLang="en-US" sz="4000" dirty="0">
                <a:solidFill>
                  <a:srgbClr val="000000"/>
                </a:solidFill>
              </a:rPr>
              <a:t>円</a:t>
            </a:r>
            <a:r>
              <a:rPr lang="en-US" altLang="ja-JP" sz="4000" dirty="0">
                <a:solidFill>
                  <a:srgbClr val="000000"/>
                </a:solidFill>
              </a:rPr>
              <a:t>/</a:t>
            </a:r>
            <a:r>
              <a:rPr lang="ja-JP" altLang="en-US" sz="4000" dirty="0">
                <a:solidFill>
                  <a:srgbClr val="000000"/>
                </a:solidFill>
              </a:rPr>
              <a:t>人</a:t>
            </a:r>
            <a:endParaRPr lang="en-US" altLang="ja-JP" sz="4000" dirty="0">
              <a:solidFill>
                <a:srgbClr val="000000"/>
              </a:solidFill>
            </a:endParaRPr>
          </a:p>
          <a:p>
            <a:pPr>
              <a:lnSpc>
                <a:spcPts val="3779"/>
              </a:lnSpc>
            </a:pPr>
            <a:r>
              <a:rPr lang="en-US" sz="4000" dirty="0">
                <a:solidFill>
                  <a:srgbClr val="000000"/>
                </a:solidFill>
              </a:rPr>
              <a:t>	</a:t>
            </a:r>
            <a:r>
              <a:rPr lang="ja-JP" altLang="en-US" sz="4000" dirty="0">
                <a:solidFill>
                  <a:srgbClr val="000000"/>
                </a:solidFill>
              </a:rPr>
              <a:t>　　 </a:t>
            </a:r>
            <a:r>
              <a:rPr lang="en-US" altLang="ja-JP" sz="4000" dirty="0">
                <a:solidFill>
                  <a:srgbClr val="000000"/>
                </a:solidFill>
              </a:rPr>
              <a:t>229,500</a:t>
            </a:r>
            <a:r>
              <a:rPr lang="ja-JP" altLang="en-US" sz="4000" dirty="0">
                <a:solidFill>
                  <a:srgbClr val="000000"/>
                </a:solidFill>
              </a:rPr>
              <a:t>円</a:t>
            </a:r>
            <a:r>
              <a:rPr lang="en-US" altLang="ja-JP" sz="4000" dirty="0">
                <a:solidFill>
                  <a:srgbClr val="000000"/>
                </a:solidFill>
              </a:rPr>
              <a:t>×3</a:t>
            </a:r>
            <a:r>
              <a:rPr lang="ja-JP" altLang="en-US" sz="4000" dirty="0">
                <a:solidFill>
                  <a:srgbClr val="000000"/>
                </a:solidFill>
              </a:rPr>
              <a:t>＝</a:t>
            </a:r>
            <a:r>
              <a:rPr lang="en-US" altLang="ja-JP" sz="4000" dirty="0">
                <a:solidFill>
                  <a:srgbClr val="000000"/>
                </a:solidFill>
              </a:rPr>
              <a:t>688,500</a:t>
            </a:r>
            <a:r>
              <a:rPr lang="ja-JP" altLang="en-US" sz="4000" dirty="0">
                <a:solidFill>
                  <a:srgbClr val="000000"/>
                </a:solidFill>
              </a:rPr>
              <a:t>円</a:t>
            </a:r>
            <a:endParaRPr lang="en-US" altLang="ja-JP" sz="4000" dirty="0">
              <a:solidFill>
                <a:srgbClr val="000000"/>
              </a:solidFill>
            </a:endParaRPr>
          </a:p>
          <a:p>
            <a:pPr>
              <a:lnSpc>
                <a:spcPts val="3779"/>
              </a:lnSpc>
            </a:pPr>
            <a:endParaRPr lang="en-US" altLang="ja-JP" sz="4000" dirty="0">
              <a:solidFill>
                <a:srgbClr val="000000"/>
              </a:solidFill>
            </a:endParaRPr>
          </a:p>
          <a:p>
            <a:pPr>
              <a:lnSpc>
                <a:spcPts val="3779"/>
              </a:lnSpc>
            </a:pPr>
            <a:r>
              <a:rPr lang="en-US" altLang="ja-JP" sz="4000" dirty="0">
                <a:solidFill>
                  <a:srgbClr val="000000"/>
                </a:solidFill>
              </a:rPr>
              <a:t>Lambda</a:t>
            </a:r>
            <a:r>
              <a:rPr lang="ja-JP" altLang="en-US" sz="4000" dirty="0">
                <a:solidFill>
                  <a:srgbClr val="000000"/>
                </a:solidFill>
              </a:rPr>
              <a:t>：</a:t>
            </a:r>
            <a:r>
              <a:rPr lang="en-US" altLang="ja-JP" sz="4000" dirty="0">
                <a:solidFill>
                  <a:srgbClr val="000000"/>
                </a:solidFill>
              </a:rPr>
              <a:t>100rps</a:t>
            </a:r>
            <a:r>
              <a:rPr lang="ja-JP" altLang="en-US" sz="4000" dirty="0" err="1">
                <a:solidFill>
                  <a:srgbClr val="000000"/>
                </a:solidFill>
              </a:rPr>
              <a:t>まで</a:t>
            </a:r>
            <a:r>
              <a:rPr lang="ja-JP" altLang="en-US" sz="4000" dirty="0">
                <a:solidFill>
                  <a:srgbClr val="000000"/>
                </a:solidFill>
              </a:rPr>
              <a:t>無料</a:t>
            </a:r>
            <a:endParaRPr lang="en-US" altLang="ja-JP" sz="4000" dirty="0">
              <a:solidFill>
                <a:srgbClr val="000000"/>
              </a:solidFill>
            </a:endParaRPr>
          </a:p>
          <a:p>
            <a:pPr>
              <a:lnSpc>
                <a:spcPts val="3779"/>
              </a:lnSpc>
            </a:pPr>
            <a:r>
              <a:rPr lang="en-US" altLang="ja-JP" sz="4000" dirty="0">
                <a:solidFill>
                  <a:srgbClr val="000000"/>
                </a:solidFill>
              </a:rPr>
              <a:t>Lex</a:t>
            </a:r>
            <a:r>
              <a:rPr lang="ja-JP" altLang="en-US" sz="4000" dirty="0">
                <a:solidFill>
                  <a:srgbClr val="000000"/>
                </a:solidFill>
              </a:rPr>
              <a:t>：</a:t>
            </a:r>
            <a:r>
              <a:rPr lang="en-US" altLang="ja-JP" sz="4000" dirty="0">
                <a:solidFill>
                  <a:srgbClr val="000000"/>
                </a:solidFill>
              </a:rPr>
              <a:t>10,000</a:t>
            </a:r>
            <a:r>
              <a:rPr lang="ja-JP" altLang="en-US" sz="4000" dirty="0">
                <a:solidFill>
                  <a:srgbClr val="000000"/>
                </a:solidFill>
              </a:rPr>
              <a:t>回のリクエストまで無料</a:t>
            </a:r>
            <a:endParaRPr lang="en-US" altLang="ja-JP" sz="4000" dirty="0">
              <a:solidFill>
                <a:srgbClr val="000000"/>
              </a:solidFill>
            </a:endParaRPr>
          </a:p>
          <a:p>
            <a:pPr>
              <a:lnSpc>
                <a:spcPts val="3779"/>
              </a:lnSpc>
            </a:pPr>
            <a:r>
              <a:rPr lang="en-US" altLang="ja-JP" sz="4000" dirty="0" err="1">
                <a:solidFill>
                  <a:srgbClr val="000000"/>
                </a:solidFill>
              </a:rPr>
              <a:t>Dynamodb</a:t>
            </a:r>
            <a:r>
              <a:rPr lang="ja-JP" altLang="en-US" sz="4000" dirty="0">
                <a:solidFill>
                  <a:srgbClr val="000000"/>
                </a:solidFill>
              </a:rPr>
              <a:t>：毎月最初の</a:t>
            </a:r>
            <a:r>
              <a:rPr lang="en-US" altLang="ja-JP" sz="4000" dirty="0">
                <a:solidFill>
                  <a:srgbClr val="000000"/>
                </a:solidFill>
              </a:rPr>
              <a:t>25GB</a:t>
            </a:r>
            <a:r>
              <a:rPr lang="ja-JP" altLang="en-US" sz="4000" dirty="0" err="1">
                <a:solidFill>
                  <a:srgbClr val="000000"/>
                </a:solidFill>
              </a:rPr>
              <a:t>まで</a:t>
            </a:r>
            <a:r>
              <a:rPr lang="ja-JP" altLang="en-US" sz="4000" dirty="0">
                <a:solidFill>
                  <a:srgbClr val="000000"/>
                </a:solidFill>
              </a:rPr>
              <a:t>無料</a:t>
            </a:r>
            <a:endParaRPr lang="en-US" altLang="ja-JP" sz="4000" dirty="0">
              <a:solidFill>
                <a:srgbClr val="000000"/>
              </a:solidFill>
            </a:endParaRPr>
          </a:p>
        </p:txBody>
      </p:sp>
      <p:sp>
        <p:nvSpPr>
          <p:cNvPr id="18" name="テキスト ボックス 17">
            <a:extLst>
              <a:ext uri="{FF2B5EF4-FFF2-40B4-BE49-F238E27FC236}">
                <a16:creationId xmlns:a16="http://schemas.microsoft.com/office/drawing/2014/main" id="{F0CF6C0A-DA67-4AE3-9250-BC2F39140B86}"/>
              </a:ext>
            </a:extLst>
          </p:cNvPr>
          <p:cNvSpPr txBox="1"/>
          <p:nvPr/>
        </p:nvSpPr>
        <p:spPr>
          <a:xfrm>
            <a:off x="9500612" y="2608326"/>
            <a:ext cx="2362193" cy="923330"/>
          </a:xfrm>
          <a:prstGeom prst="rect">
            <a:avLst/>
          </a:prstGeom>
          <a:noFill/>
        </p:spPr>
        <p:txBody>
          <a:bodyPr wrap="square" rtlCol="0">
            <a:spAutoFit/>
          </a:bodyPr>
          <a:lstStyle/>
          <a:p>
            <a:r>
              <a:rPr lang="ja-JP" altLang="en-US" sz="5400" dirty="0">
                <a:solidFill>
                  <a:srgbClr val="000000"/>
                </a:solidFill>
                <a:ea typeface="M+ Medium"/>
              </a:rPr>
              <a:t>売り方</a:t>
            </a:r>
            <a:endParaRPr lang="en-US" altLang="ja-JP" sz="5400" dirty="0">
              <a:solidFill>
                <a:srgbClr val="000000"/>
              </a:solidFill>
              <a:ea typeface="M+ Medium"/>
            </a:endParaRPr>
          </a:p>
        </p:txBody>
      </p:sp>
      <p:sp>
        <p:nvSpPr>
          <p:cNvPr id="19" name="TextBox 8">
            <a:extLst>
              <a:ext uri="{FF2B5EF4-FFF2-40B4-BE49-F238E27FC236}">
                <a16:creationId xmlns:a16="http://schemas.microsoft.com/office/drawing/2014/main" id="{6292EA30-E011-42F1-9F0D-874133587A74}"/>
              </a:ext>
            </a:extLst>
          </p:cNvPr>
          <p:cNvSpPr txBox="1"/>
          <p:nvPr/>
        </p:nvSpPr>
        <p:spPr>
          <a:xfrm>
            <a:off x="9924287" y="4213942"/>
            <a:ext cx="8363709" cy="4399409"/>
          </a:xfrm>
          <a:prstGeom prst="rect">
            <a:avLst/>
          </a:prstGeom>
        </p:spPr>
        <p:txBody>
          <a:bodyPr wrap="square" lIns="0" tIns="0" rIns="0" bIns="0" rtlCol="0" anchor="t">
            <a:spAutoFit/>
          </a:bodyPr>
          <a:lstStyle/>
          <a:p>
            <a:pPr>
              <a:lnSpc>
                <a:spcPts val="3779"/>
              </a:lnSpc>
            </a:pPr>
            <a:r>
              <a:rPr lang="ja-JP" altLang="en-US" sz="4000" dirty="0">
                <a:solidFill>
                  <a:srgbClr val="000000"/>
                </a:solidFill>
              </a:rPr>
              <a:t>学校に対して、初期費用で</a:t>
            </a:r>
            <a:r>
              <a:rPr lang="en-US" altLang="ja-JP" sz="4000" dirty="0">
                <a:solidFill>
                  <a:srgbClr val="000000"/>
                </a:solidFill>
              </a:rPr>
              <a:t>500,000</a:t>
            </a:r>
            <a:r>
              <a:rPr lang="ja-JP" altLang="en-US" sz="4000" dirty="0">
                <a:solidFill>
                  <a:srgbClr val="000000"/>
                </a:solidFill>
              </a:rPr>
              <a:t>円</a:t>
            </a:r>
            <a:endParaRPr lang="en-US" altLang="ja-JP" sz="4000" dirty="0">
              <a:solidFill>
                <a:srgbClr val="000000"/>
              </a:solidFill>
            </a:endParaRPr>
          </a:p>
          <a:p>
            <a:pPr>
              <a:lnSpc>
                <a:spcPts val="3779"/>
              </a:lnSpc>
            </a:pPr>
            <a:r>
              <a:rPr lang="ja-JP" altLang="en-US" sz="4000" dirty="0">
                <a:solidFill>
                  <a:srgbClr val="000000"/>
                </a:solidFill>
              </a:rPr>
              <a:t>で売り込みをする。</a:t>
            </a:r>
            <a:endParaRPr lang="en-US" altLang="ja-JP" sz="4000" dirty="0">
              <a:solidFill>
                <a:srgbClr val="000000"/>
              </a:solidFill>
            </a:endParaRPr>
          </a:p>
          <a:p>
            <a:pPr>
              <a:lnSpc>
                <a:spcPts val="3779"/>
              </a:lnSpc>
            </a:pPr>
            <a:endParaRPr lang="en-US" altLang="ja-JP" sz="4000" dirty="0">
              <a:solidFill>
                <a:srgbClr val="000000"/>
              </a:solidFill>
            </a:endParaRPr>
          </a:p>
          <a:p>
            <a:pPr>
              <a:lnSpc>
                <a:spcPts val="3779"/>
              </a:lnSpc>
            </a:pPr>
            <a:r>
              <a:rPr lang="ja-JP" altLang="en-US" sz="4000" dirty="0">
                <a:solidFill>
                  <a:srgbClr val="000000"/>
                </a:solidFill>
              </a:rPr>
              <a:t>そして生徒からの質問数が</a:t>
            </a:r>
            <a:r>
              <a:rPr lang="en-US" altLang="ja-JP" sz="4000" dirty="0">
                <a:solidFill>
                  <a:srgbClr val="000000"/>
                </a:solidFill>
              </a:rPr>
              <a:t>10,000</a:t>
            </a:r>
            <a:r>
              <a:rPr lang="ja-JP" altLang="en-US" sz="4000" dirty="0">
                <a:solidFill>
                  <a:srgbClr val="000000"/>
                </a:solidFill>
              </a:rPr>
              <a:t>を超えれば追加費用請求</a:t>
            </a:r>
            <a:endParaRPr lang="en-US" altLang="ja-JP" sz="4000" dirty="0">
              <a:solidFill>
                <a:srgbClr val="000000"/>
              </a:solidFill>
            </a:endParaRPr>
          </a:p>
          <a:p>
            <a:pPr>
              <a:lnSpc>
                <a:spcPts val="3779"/>
              </a:lnSpc>
            </a:pPr>
            <a:r>
              <a:rPr lang="en-US" altLang="ja-JP" sz="4000" dirty="0">
                <a:solidFill>
                  <a:srgbClr val="000000"/>
                </a:solidFill>
              </a:rPr>
              <a:t>						    10,000</a:t>
            </a:r>
            <a:r>
              <a:rPr lang="ja-JP" altLang="en-US" sz="4000" dirty="0">
                <a:solidFill>
                  <a:srgbClr val="000000"/>
                </a:solidFill>
              </a:rPr>
              <a:t>円</a:t>
            </a:r>
            <a:endParaRPr lang="en-US" altLang="ja-JP" sz="4000" dirty="0">
              <a:solidFill>
                <a:srgbClr val="000000"/>
              </a:solidFill>
            </a:endParaRPr>
          </a:p>
          <a:p>
            <a:pPr>
              <a:lnSpc>
                <a:spcPts val="3779"/>
              </a:lnSpc>
            </a:pPr>
            <a:r>
              <a:rPr lang="ja-JP" altLang="en-US" sz="4000" dirty="0">
                <a:solidFill>
                  <a:srgbClr val="000000"/>
                </a:solidFill>
              </a:rPr>
              <a:t>にシステムの保守費用</a:t>
            </a:r>
            <a:endParaRPr lang="en-US" altLang="ja-JP" sz="4000" dirty="0">
              <a:solidFill>
                <a:srgbClr val="000000"/>
              </a:solidFill>
            </a:endParaRPr>
          </a:p>
          <a:p>
            <a:pPr>
              <a:lnSpc>
                <a:spcPts val="3779"/>
              </a:lnSpc>
            </a:pPr>
            <a:r>
              <a:rPr lang="en-US" altLang="ja-JP" sz="4000" dirty="0">
                <a:solidFill>
                  <a:srgbClr val="000000"/>
                </a:solidFill>
              </a:rPr>
              <a:t>					      30,000</a:t>
            </a:r>
            <a:r>
              <a:rPr lang="ja-JP" altLang="en-US" sz="4000" dirty="0">
                <a:solidFill>
                  <a:srgbClr val="000000"/>
                </a:solidFill>
              </a:rPr>
              <a:t>円</a:t>
            </a:r>
            <a:r>
              <a:rPr lang="en-US" altLang="ja-JP" sz="4000" dirty="0">
                <a:solidFill>
                  <a:srgbClr val="000000"/>
                </a:solidFill>
              </a:rPr>
              <a:t>/</a:t>
            </a:r>
            <a:r>
              <a:rPr lang="ja-JP" altLang="en-US" sz="4000" dirty="0">
                <a:solidFill>
                  <a:srgbClr val="000000"/>
                </a:solidFill>
              </a:rPr>
              <a:t>月</a:t>
            </a:r>
            <a:endParaRPr lang="en-US" altLang="ja-JP" sz="4000" dirty="0">
              <a:solidFill>
                <a:srgbClr val="000000"/>
              </a:solidFill>
            </a:endParaRPr>
          </a:p>
          <a:p>
            <a:pPr>
              <a:lnSpc>
                <a:spcPts val="3779"/>
              </a:lnSpc>
            </a:pPr>
            <a:r>
              <a:rPr lang="ja-JP" altLang="en-US" sz="4000" dirty="0">
                <a:solidFill>
                  <a:srgbClr val="000000"/>
                </a:solidFill>
              </a:rPr>
              <a:t>以上により徐々に黒字へ</a:t>
            </a:r>
            <a:endParaRPr lang="en-US" altLang="ja-JP" sz="4000" dirty="0">
              <a:solidFill>
                <a:srgbClr val="000000"/>
              </a:solidFill>
            </a:endParaRPr>
          </a:p>
        </p:txBody>
      </p:sp>
      <p:sp>
        <p:nvSpPr>
          <p:cNvPr id="20" name="テキスト ボックス 19">
            <a:extLst>
              <a:ext uri="{FF2B5EF4-FFF2-40B4-BE49-F238E27FC236}">
                <a16:creationId xmlns:a16="http://schemas.microsoft.com/office/drawing/2014/main" id="{399D226E-1913-4FB7-9A5C-2A1341113949}"/>
              </a:ext>
            </a:extLst>
          </p:cNvPr>
          <p:cNvSpPr txBox="1"/>
          <p:nvPr/>
        </p:nvSpPr>
        <p:spPr>
          <a:xfrm>
            <a:off x="4088897" y="8813398"/>
            <a:ext cx="4721351" cy="923330"/>
          </a:xfrm>
          <a:prstGeom prst="rect">
            <a:avLst/>
          </a:prstGeom>
          <a:noFill/>
        </p:spPr>
        <p:txBody>
          <a:bodyPr wrap="square" rtlCol="0">
            <a:spAutoFit/>
          </a:bodyPr>
          <a:lstStyle/>
          <a:p>
            <a:r>
              <a:rPr lang="ja-JP" altLang="en-US" sz="5400" dirty="0">
                <a:solidFill>
                  <a:srgbClr val="000000"/>
                </a:solidFill>
              </a:rPr>
              <a:t>合計 </a:t>
            </a:r>
            <a:r>
              <a:rPr lang="en-US" altLang="ja-JP" sz="5400" dirty="0">
                <a:solidFill>
                  <a:srgbClr val="000000"/>
                </a:solidFill>
              </a:rPr>
              <a:t>688,500</a:t>
            </a:r>
            <a:r>
              <a:rPr lang="ja-JP" altLang="en-US" sz="5400" dirty="0">
                <a:solidFill>
                  <a:srgbClr val="000000"/>
                </a:solidFill>
              </a:rPr>
              <a:t>円</a:t>
            </a:r>
            <a:endParaRPr lang="en-US" altLang="ja-JP" sz="5400" dirty="0">
              <a:solidFill>
                <a:srgbClr val="000000"/>
              </a:solidFill>
              <a:ea typeface="M+ Medium"/>
            </a:endParaRPr>
          </a:p>
        </p:txBody>
      </p:sp>
    </p:spTree>
    <p:extLst>
      <p:ext uri="{BB962C8B-B14F-4D97-AF65-F5344CB8AC3E}">
        <p14:creationId xmlns:p14="http://schemas.microsoft.com/office/powerpoint/2010/main" val="155871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 name="AutoShape 2">
            <a:extLst>
              <a:ext uri="{FF2B5EF4-FFF2-40B4-BE49-F238E27FC236}">
                <a16:creationId xmlns:a16="http://schemas.microsoft.com/office/drawing/2014/main" id="{A573AEB9-C493-452C-9207-77B696BFD399}"/>
              </a:ext>
            </a:extLst>
          </p:cNvPr>
          <p:cNvSpPr/>
          <p:nvPr/>
        </p:nvSpPr>
        <p:spPr>
          <a:xfrm>
            <a:off x="0" y="-6355"/>
            <a:ext cx="18288000" cy="1996403"/>
          </a:xfrm>
          <a:prstGeom prst="rect">
            <a:avLst/>
          </a:prstGeom>
          <a:solidFill>
            <a:srgbClr val="FA643F"/>
          </a:solidFill>
          <a:ln w="38100">
            <a:solidFill>
              <a:schemeClr val="tx1"/>
            </a:solidFill>
          </a:ln>
        </p:spPr>
      </p:sp>
      <p:grpSp>
        <p:nvGrpSpPr>
          <p:cNvPr id="6" name="Group 6"/>
          <p:cNvGrpSpPr/>
          <p:nvPr/>
        </p:nvGrpSpPr>
        <p:grpSpPr>
          <a:xfrm>
            <a:off x="5196286" y="3103519"/>
            <a:ext cx="10238463" cy="1767521"/>
            <a:chOff x="0" y="737296"/>
            <a:chExt cx="8249286" cy="2356695"/>
          </a:xfrm>
        </p:grpSpPr>
        <p:sp>
          <p:nvSpPr>
            <p:cNvPr id="7" name="TextBox 7"/>
            <p:cNvSpPr txBox="1"/>
            <p:nvPr/>
          </p:nvSpPr>
          <p:spPr>
            <a:xfrm>
              <a:off x="0" y="2033872"/>
              <a:ext cx="8249286" cy="1060119"/>
            </a:xfrm>
            <a:prstGeom prst="rect">
              <a:avLst/>
            </a:prstGeom>
          </p:spPr>
          <p:txBody>
            <a:bodyPr wrap="square" lIns="0" tIns="0" rIns="0" bIns="0" rtlCol="0" anchor="t">
              <a:spAutoFit/>
            </a:bodyPr>
            <a:lstStyle/>
            <a:p>
              <a:pPr>
                <a:lnSpc>
                  <a:spcPts val="3079"/>
                </a:lnSpc>
              </a:pPr>
              <a:r>
                <a:rPr lang="en-US" altLang="ja-JP" sz="2800" dirty="0">
                  <a:solidFill>
                    <a:srgbClr val="000000"/>
                  </a:solidFill>
                  <a:ea typeface="M+"/>
                </a:rPr>
                <a:t>Chatbot</a:t>
              </a:r>
              <a:r>
                <a:rPr lang="ja-JP" altLang="en-US" sz="2800" dirty="0">
                  <a:solidFill>
                    <a:srgbClr val="000000"/>
                  </a:solidFill>
                  <a:ea typeface="M+"/>
                </a:rPr>
                <a:t>を使用することにより、</a:t>
              </a:r>
              <a:r>
                <a:rPr lang="en-US" altLang="ja-JP" sz="2800" dirty="0">
                  <a:solidFill>
                    <a:srgbClr val="000000"/>
                  </a:solidFill>
                  <a:ea typeface="M+"/>
                </a:rPr>
                <a:t>24</a:t>
              </a:r>
              <a:r>
                <a:rPr lang="ja-JP" altLang="en-US" sz="2800" dirty="0">
                  <a:solidFill>
                    <a:srgbClr val="000000"/>
                  </a:solidFill>
                  <a:ea typeface="M+"/>
                </a:rPr>
                <a:t>時間質問を受け付けることができ、質問数や残業時間の減少を望める。</a:t>
              </a:r>
              <a:endParaRPr lang="en-US" altLang="ja-JP" sz="2800" dirty="0">
                <a:solidFill>
                  <a:srgbClr val="000000"/>
                </a:solidFill>
                <a:ea typeface="M+"/>
              </a:endParaRPr>
            </a:p>
          </p:txBody>
        </p:sp>
        <p:sp>
          <p:nvSpPr>
            <p:cNvPr id="8" name="TextBox 8"/>
            <p:cNvSpPr txBox="1"/>
            <p:nvPr/>
          </p:nvSpPr>
          <p:spPr>
            <a:xfrm>
              <a:off x="0" y="737296"/>
              <a:ext cx="7797342" cy="649749"/>
            </a:xfrm>
            <a:prstGeom prst="rect">
              <a:avLst/>
            </a:prstGeom>
          </p:spPr>
          <p:txBody>
            <a:bodyPr lIns="0" tIns="0" rIns="0" bIns="0" rtlCol="0" anchor="t">
              <a:spAutoFit/>
            </a:bodyPr>
            <a:lstStyle/>
            <a:p>
              <a:pPr>
                <a:lnSpc>
                  <a:spcPts val="3779"/>
                </a:lnSpc>
              </a:pPr>
              <a:r>
                <a:rPr lang="ja-JP" altLang="en-US" sz="3200" dirty="0">
                  <a:solidFill>
                    <a:srgbClr val="000000"/>
                  </a:solidFill>
                  <a:ea typeface="M+ Medium"/>
                </a:rPr>
                <a:t>残業時間の減少</a:t>
              </a:r>
              <a:endParaRPr lang="en-US" sz="3200" b="1" dirty="0">
                <a:solidFill>
                  <a:srgbClr val="000000"/>
                </a:solidFill>
                <a:ea typeface="M+ Medium"/>
              </a:endParaRPr>
            </a:p>
          </p:txBody>
        </p:sp>
        <p:sp>
          <p:nvSpPr>
            <p:cNvPr id="9" name="AutoShape 9"/>
            <p:cNvSpPr/>
            <p:nvPr/>
          </p:nvSpPr>
          <p:spPr>
            <a:xfrm>
              <a:off x="0" y="1622090"/>
              <a:ext cx="7797342" cy="0"/>
            </a:xfrm>
            <a:prstGeom prst="line">
              <a:avLst/>
            </a:prstGeom>
            <a:ln w="25400" cap="flat">
              <a:solidFill>
                <a:srgbClr val="FA643F"/>
              </a:solidFill>
              <a:prstDash val="solid"/>
              <a:headEnd type="none" w="sm" len="sm"/>
              <a:tailEnd type="none" w="sm" len="sm"/>
            </a:ln>
          </p:spPr>
        </p:sp>
      </p:grpSp>
      <p:sp>
        <p:nvSpPr>
          <p:cNvPr id="19" name="TextBox 19"/>
          <p:cNvSpPr txBox="1"/>
          <p:nvPr/>
        </p:nvSpPr>
        <p:spPr>
          <a:xfrm>
            <a:off x="777240" y="357057"/>
            <a:ext cx="13243560" cy="1269578"/>
          </a:xfrm>
          <a:prstGeom prst="rect">
            <a:avLst/>
          </a:prstGeom>
        </p:spPr>
        <p:txBody>
          <a:bodyPr wrap="square" lIns="0" tIns="0" rIns="0" bIns="0" rtlCol="0" anchor="t">
            <a:spAutoFit/>
          </a:bodyPr>
          <a:lstStyle/>
          <a:p>
            <a:pPr>
              <a:lnSpc>
                <a:spcPts val="9929"/>
              </a:lnSpc>
            </a:pPr>
            <a:r>
              <a:rPr lang="ja-JP" altLang="en-US" sz="8274" dirty="0">
                <a:solidFill>
                  <a:srgbClr val="000000"/>
                </a:solidFill>
                <a:latin typeface="+mj-lt"/>
                <a:ea typeface="HGP明朝B" panose="02020800000000000000" pitchFamily="18" charset="-128"/>
              </a:rPr>
              <a:t>解決案：</a:t>
            </a:r>
            <a:r>
              <a:rPr lang="en-US" altLang="ja-JP" sz="8274" dirty="0">
                <a:solidFill>
                  <a:srgbClr val="000000"/>
                </a:solidFill>
                <a:latin typeface="+mj-lt"/>
                <a:ea typeface="HGP明朝B" panose="02020800000000000000" pitchFamily="18" charset="-128"/>
              </a:rPr>
              <a:t>Chatbot</a:t>
            </a:r>
            <a:r>
              <a:rPr lang="ja-JP" altLang="en-US" sz="8274" dirty="0">
                <a:solidFill>
                  <a:srgbClr val="000000"/>
                </a:solidFill>
                <a:latin typeface="+mj-lt"/>
                <a:ea typeface="HGP明朝B" panose="02020800000000000000" pitchFamily="18" charset="-128"/>
              </a:rPr>
              <a:t>を使用する</a:t>
            </a:r>
            <a:endParaRPr lang="en-US" sz="8274" dirty="0">
              <a:solidFill>
                <a:srgbClr val="000000"/>
              </a:solidFill>
              <a:latin typeface="+mj-lt"/>
              <a:ea typeface="HGP明朝B" panose="02020800000000000000" pitchFamily="18" charset="-128"/>
            </a:endParaRPr>
          </a:p>
        </p:txBody>
      </p:sp>
      <p:grpSp>
        <p:nvGrpSpPr>
          <p:cNvPr id="26" name="Group 6">
            <a:extLst>
              <a:ext uri="{FF2B5EF4-FFF2-40B4-BE49-F238E27FC236}">
                <a16:creationId xmlns:a16="http://schemas.microsoft.com/office/drawing/2014/main" id="{B963D202-4CEE-4EDF-89BA-B7B4E46A37EE}"/>
              </a:ext>
            </a:extLst>
          </p:cNvPr>
          <p:cNvGrpSpPr/>
          <p:nvPr/>
        </p:nvGrpSpPr>
        <p:grpSpPr>
          <a:xfrm>
            <a:off x="5196285" y="6634186"/>
            <a:ext cx="10238463" cy="1767521"/>
            <a:chOff x="0" y="737296"/>
            <a:chExt cx="8249286" cy="2356695"/>
          </a:xfrm>
        </p:grpSpPr>
        <p:sp>
          <p:nvSpPr>
            <p:cNvPr id="27" name="TextBox 7">
              <a:extLst>
                <a:ext uri="{FF2B5EF4-FFF2-40B4-BE49-F238E27FC236}">
                  <a16:creationId xmlns:a16="http://schemas.microsoft.com/office/drawing/2014/main" id="{285F307D-4CE1-43CB-B0AF-BE55C5114B96}"/>
                </a:ext>
              </a:extLst>
            </p:cNvPr>
            <p:cNvSpPr txBox="1"/>
            <p:nvPr/>
          </p:nvSpPr>
          <p:spPr>
            <a:xfrm>
              <a:off x="0" y="2033872"/>
              <a:ext cx="8249286" cy="1060119"/>
            </a:xfrm>
            <a:prstGeom prst="rect">
              <a:avLst/>
            </a:prstGeom>
          </p:spPr>
          <p:txBody>
            <a:bodyPr wrap="square" lIns="0" tIns="0" rIns="0" bIns="0" rtlCol="0" anchor="t">
              <a:spAutoFit/>
            </a:bodyPr>
            <a:lstStyle/>
            <a:p>
              <a:pPr>
                <a:lnSpc>
                  <a:spcPts val="3079"/>
                </a:lnSpc>
              </a:pPr>
              <a:r>
                <a:rPr lang="en-US" altLang="ja-JP" sz="2800" dirty="0">
                  <a:solidFill>
                    <a:srgbClr val="000000"/>
                  </a:solidFill>
                  <a:ea typeface="M+"/>
                </a:rPr>
                <a:t>Chatbot</a:t>
              </a:r>
              <a:r>
                <a:rPr lang="ja-JP" altLang="en-US" sz="2800" dirty="0">
                  <a:solidFill>
                    <a:srgbClr val="000000"/>
                  </a:solidFill>
                  <a:ea typeface="M+"/>
                </a:rPr>
                <a:t>なら複数生徒からの質疑応答にも対応することができ、</a:t>
              </a:r>
              <a:endParaRPr lang="en-US" altLang="ja-JP" sz="2800" dirty="0">
                <a:solidFill>
                  <a:srgbClr val="000000"/>
                </a:solidFill>
                <a:ea typeface="M+"/>
              </a:endParaRPr>
            </a:p>
            <a:p>
              <a:pPr>
                <a:lnSpc>
                  <a:spcPts val="3079"/>
                </a:lnSpc>
              </a:pPr>
              <a:r>
                <a:rPr lang="ja-JP" altLang="en-US" sz="2800" dirty="0">
                  <a:solidFill>
                    <a:srgbClr val="000000"/>
                  </a:solidFill>
                  <a:ea typeface="M+"/>
                </a:rPr>
                <a:t>生徒の待ち時間が減少し、アプリ完成までの時間も減少する。</a:t>
              </a:r>
              <a:endParaRPr lang="en-US" altLang="ja-JP" sz="2800" dirty="0">
                <a:solidFill>
                  <a:srgbClr val="000000"/>
                </a:solidFill>
                <a:ea typeface="M+"/>
              </a:endParaRPr>
            </a:p>
          </p:txBody>
        </p:sp>
        <p:sp>
          <p:nvSpPr>
            <p:cNvPr id="28" name="TextBox 8">
              <a:extLst>
                <a:ext uri="{FF2B5EF4-FFF2-40B4-BE49-F238E27FC236}">
                  <a16:creationId xmlns:a16="http://schemas.microsoft.com/office/drawing/2014/main" id="{B5268410-D56A-4FAE-BBDD-06A543C0A20D}"/>
                </a:ext>
              </a:extLst>
            </p:cNvPr>
            <p:cNvSpPr txBox="1"/>
            <p:nvPr/>
          </p:nvSpPr>
          <p:spPr>
            <a:xfrm>
              <a:off x="0" y="737296"/>
              <a:ext cx="7797342" cy="649750"/>
            </a:xfrm>
            <a:prstGeom prst="rect">
              <a:avLst/>
            </a:prstGeom>
          </p:spPr>
          <p:txBody>
            <a:bodyPr lIns="0" tIns="0" rIns="0" bIns="0" rtlCol="0" anchor="t">
              <a:spAutoFit/>
            </a:bodyPr>
            <a:lstStyle/>
            <a:p>
              <a:pPr>
                <a:lnSpc>
                  <a:spcPts val="3779"/>
                </a:lnSpc>
              </a:pPr>
              <a:r>
                <a:rPr lang="ja-JP" altLang="en-US" sz="3200" dirty="0">
                  <a:solidFill>
                    <a:srgbClr val="000000"/>
                  </a:solidFill>
                  <a:ea typeface="M+ Medium"/>
                </a:rPr>
                <a:t>生徒待機時間の減少</a:t>
              </a:r>
              <a:endParaRPr lang="en-US" sz="3200" dirty="0">
                <a:solidFill>
                  <a:srgbClr val="000000"/>
                </a:solidFill>
                <a:ea typeface="M+ Medium"/>
              </a:endParaRPr>
            </a:p>
          </p:txBody>
        </p:sp>
        <p:sp>
          <p:nvSpPr>
            <p:cNvPr id="29" name="AutoShape 9">
              <a:extLst>
                <a:ext uri="{FF2B5EF4-FFF2-40B4-BE49-F238E27FC236}">
                  <a16:creationId xmlns:a16="http://schemas.microsoft.com/office/drawing/2014/main" id="{8815F40D-F47C-4D02-B484-D53E8D9E2876}"/>
                </a:ext>
              </a:extLst>
            </p:cNvPr>
            <p:cNvSpPr/>
            <p:nvPr/>
          </p:nvSpPr>
          <p:spPr>
            <a:xfrm>
              <a:off x="0" y="1622090"/>
              <a:ext cx="7797342" cy="0"/>
            </a:xfrm>
            <a:prstGeom prst="line">
              <a:avLst/>
            </a:prstGeom>
            <a:ln w="25400" cap="flat">
              <a:solidFill>
                <a:srgbClr val="FA643F"/>
              </a:solidFill>
              <a:prstDash val="solid"/>
              <a:headEnd type="none" w="sm" len="sm"/>
              <a:tailEnd type="none" w="sm" len="sm"/>
            </a:ln>
          </p:spPr>
        </p:sp>
      </p:grpSp>
      <p:grpSp>
        <p:nvGrpSpPr>
          <p:cNvPr id="31" name="Group 10">
            <a:extLst>
              <a:ext uri="{FF2B5EF4-FFF2-40B4-BE49-F238E27FC236}">
                <a16:creationId xmlns:a16="http://schemas.microsoft.com/office/drawing/2014/main" id="{61925D7A-2B7C-4C63-B4C2-AEC898AE4091}"/>
              </a:ext>
            </a:extLst>
          </p:cNvPr>
          <p:cNvGrpSpPr/>
          <p:nvPr/>
        </p:nvGrpSpPr>
        <p:grpSpPr>
          <a:xfrm>
            <a:off x="1564883" y="2713870"/>
            <a:ext cx="2576735" cy="2421261"/>
            <a:chOff x="0" y="0"/>
            <a:chExt cx="2062248" cy="2062248"/>
          </a:xfrm>
        </p:grpSpPr>
        <p:grpSp>
          <p:nvGrpSpPr>
            <p:cNvPr id="32" name="Group 11">
              <a:extLst>
                <a:ext uri="{FF2B5EF4-FFF2-40B4-BE49-F238E27FC236}">
                  <a16:creationId xmlns:a16="http://schemas.microsoft.com/office/drawing/2014/main" id="{452200B5-4BE3-4DD4-BD86-ED300555696B}"/>
                </a:ext>
              </a:extLst>
            </p:cNvPr>
            <p:cNvGrpSpPr/>
            <p:nvPr/>
          </p:nvGrpSpPr>
          <p:grpSpPr>
            <a:xfrm>
              <a:off x="0" y="0"/>
              <a:ext cx="2062248" cy="2062248"/>
              <a:chOff x="0" y="0"/>
              <a:chExt cx="6350000" cy="6350000"/>
            </a:xfrm>
          </p:grpSpPr>
          <p:sp>
            <p:nvSpPr>
              <p:cNvPr id="34" name="Freeform 12">
                <a:extLst>
                  <a:ext uri="{FF2B5EF4-FFF2-40B4-BE49-F238E27FC236}">
                    <a16:creationId xmlns:a16="http://schemas.microsoft.com/office/drawing/2014/main" id="{ACEA5AE5-386E-4FE0-8220-BF40C694823C}"/>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F1F1"/>
              </a:solidFill>
            </p:spPr>
          </p:sp>
        </p:grpSp>
        <p:sp>
          <p:nvSpPr>
            <p:cNvPr id="33" name="Freeform 13">
              <a:extLst>
                <a:ext uri="{FF2B5EF4-FFF2-40B4-BE49-F238E27FC236}">
                  <a16:creationId xmlns:a16="http://schemas.microsoft.com/office/drawing/2014/main" id="{BFC1FA82-FBF4-4161-8780-89AFF8194A39}"/>
                </a:ext>
              </a:extLst>
            </p:cNvPr>
            <p:cNvSpPr/>
            <p:nvPr/>
          </p:nvSpPr>
          <p:spPr>
            <a:xfrm>
              <a:off x="349711" y="526878"/>
              <a:ext cx="1362827" cy="1008492"/>
            </a:xfrm>
            <a:custGeom>
              <a:avLst/>
              <a:gdLst/>
              <a:ahLst/>
              <a:cxnLst/>
              <a:rect l="l" t="t" r="r" b="b"/>
              <a:pathLst>
                <a:path w="1362827" h="1008492">
                  <a:moveTo>
                    <a:pt x="0" y="0"/>
                  </a:moveTo>
                  <a:lnTo>
                    <a:pt x="1362826" y="0"/>
                  </a:lnTo>
                  <a:lnTo>
                    <a:pt x="1362826" y="1008492"/>
                  </a:lnTo>
                  <a:lnTo>
                    <a:pt x="0" y="10084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grpSp>
        <p:nvGrpSpPr>
          <p:cNvPr id="35" name="Group 17">
            <a:extLst>
              <a:ext uri="{FF2B5EF4-FFF2-40B4-BE49-F238E27FC236}">
                <a16:creationId xmlns:a16="http://schemas.microsoft.com/office/drawing/2014/main" id="{9A208B21-F665-4769-9ED6-7B49BB85969A}"/>
              </a:ext>
            </a:extLst>
          </p:cNvPr>
          <p:cNvGrpSpPr/>
          <p:nvPr/>
        </p:nvGrpSpPr>
        <p:grpSpPr>
          <a:xfrm>
            <a:off x="1564885" y="6395988"/>
            <a:ext cx="2576734" cy="2421260"/>
            <a:chOff x="0" y="0"/>
            <a:chExt cx="2062248" cy="2062248"/>
          </a:xfrm>
        </p:grpSpPr>
        <p:grpSp>
          <p:nvGrpSpPr>
            <p:cNvPr id="36" name="Group 18">
              <a:extLst>
                <a:ext uri="{FF2B5EF4-FFF2-40B4-BE49-F238E27FC236}">
                  <a16:creationId xmlns:a16="http://schemas.microsoft.com/office/drawing/2014/main" id="{FAD0481D-C4CD-4148-8396-EC0337A1AA51}"/>
                </a:ext>
              </a:extLst>
            </p:cNvPr>
            <p:cNvGrpSpPr/>
            <p:nvPr/>
          </p:nvGrpSpPr>
          <p:grpSpPr>
            <a:xfrm>
              <a:off x="0" y="0"/>
              <a:ext cx="2062248" cy="2062248"/>
              <a:chOff x="0" y="0"/>
              <a:chExt cx="6350000" cy="6350000"/>
            </a:xfrm>
          </p:grpSpPr>
          <p:sp>
            <p:nvSpPr>
              <p:cNvPr id="38" name="Freeform 19">
                <a:extLst>
                  <a:ext uri="{FF2B5EF4-FFF2-40B4-BE49-F238E27FC236}">
                    <a16:creationId xmlns:a16="http://schemas.microsoft.com/office/drawing/2014/main" id="{CE3EAB61-DF58-4918-929C-E96AF467C746}"/>
                  </a:ext>
                </a:extLst>
              </p:cNvPr>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1F1F1"/>
              </a:solidFill>
            </p:spPr>
          </p:sp>
        </p:grpSp>
        <p:sp>
          <p:nvSpPr>
            <p:cNvPr id="37" name="Freeform 20">
              <a:extLst>
                <a:ext uri="{FF2B5EF4-FFF2-40B4-BE49-F238E27FC236}">
                  <a16:creationId xmlns:a16="http://schemas.microsoft.com/office/drawing/2014/main" id="{90B5FBAA-1385-44C8-9255-730D51A0E144}"/>
                </a:ext>
              </a:extLst>
            </p:cNvPr>
            <p:cNvSpPr/>
            <p:nvPr/>
          </p:nvSpPr>
          <p:spPr>
            <a:xfrm>
              <a:off x="437523" y="439682"/>
              <a:ext cx="1187201" cy="1182884"/>
            </a:xfrm>
            <a:custGeom>
              <a:avLst/>
              <a:gdLst/>
              <a:ahLst/>
              <a:cxnLst/>
              <a:rect l="l" t="t" r="r" b="b"/>
              <a:pathLst>
                <a:path w="1187201" h="1182884">
                  <a:moveTo>
                    <a:pt x="0" y="0"/>
                  </a:moveTo>
                  <a:lnTo>
                    <a:pt x="1187201" y="0"/>
                  </a:lnTo>
                  <a:lnTo>
                    <a:pt x="1187201" y="1182884"/>
                  </a:lnTo>
                  <a:lnTo>
                    <a:pt x="0" y="11828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39" name="TextBox 11">
            <a:extLst>
              <a:ext uri="{FF2B5EF4-FFF2-40B4-BE49-F238E27FC236}">
                <a16:creationId xmlns:a16="http://schemas.microsoft.com/office/drawing/2014/main" id="{835C4710-0B02-45DD-BAF2-0BE7E4C63DB7}"/>
              </a:ext>
            </a:extLst>
          </p:cNvPr>
          <p:cNvSpPr txBox="1"/>
          <p:nvPr/>
        </p:nvSpPr>
        <p:spPr>
          <a:xfrm>
            <a:off x="304800" y="177777"/>
            <a:ext cx="2825461" cy="358560"/>
          </a:xfrm>
          <a:prstGeom prst="rect">
            <a:avLst/>
          </a:prstGeom>
        </p:spPr>
        <p:txBody>
          <a:bodyPr wrap="square" lIns="0" tIns="0" rIns="0" bIns="0" rtlCol="0" anchor="t">
            <a:spAutoFit/>
          </a:bodyPr>
          <a:lstStyle/>
          <a:p>
            <a:pPr>
              <a:lnSpc>
                <a:spcPts val="2749"/>
              </a:lnSpc>
            </a:pPr>
            <a:r>
              <a:rPr lang="en-US" sz="2800" dirty="0">
                <a:latin typeface="M+ Medium"/>
              </a:rPr>
              <a:t>04</a:t>
            </a:r>
          </a:p>
        </p:txBody>
      </p:sp>
    </p:spTree>
    <p:extLst>
      <p:ext uri="{BB962C8B-B14F-4D97-AF65-F5344CB8AC3E}">
        <p14:creationId xmlns:p14="http://schemas.microsoft.com/office/powerpoint/2010/main" val="34076840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10717</TotalTime>
  <Words>796</Words>
  <Application>Microsoft Office PowerPoint</Application>
  <PresentationFormat>ユーザー設定</PresentationFormat>
  <Paragraphs>179</Paragraphs>
  <Slides>8</Slides>
  <Notes>6</Notes>
  <HiddenSlides>1</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8</vt:i4>
      </vt:variant>
    </vt:vector>
  </HeadingPairs>
  <TitlesOfParts>
    <vt:vector size="20" baseType="lpstr">
      <vt:lpstr>M+ Medium</vt:lpstr>
      <vt:lpstr>ＭＳ Ｐゴシック</vt:lpstr>
      <vt:lpstr>M+</vt:lpstr>
      <vt:lpstr>游ゴシック</vt:lpstr>
      <vt:lpstr>BIZ UDPゴシック</vt:lpstr>
      <vt:lpstr>HGP創英ﾌﾟﾚｾﾞﾝｽEB</vt:lpstr>
      <vt:lpstr>Arial Black</vt:lpstr>
      <vt:lpstr>HGP創英角ﾎﾟｯﾌﾟ体</vt:lpstr>
      <vt:lpstr>Calibri</vt:lpstr>
      <vt:lpstr>Arial</vt:lpstr>
      <vt:lpstr>HGP明朝B</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水野　永遠</dc:creator>
  <cp:lastModifiedBy>水野　永遠</cp:lastModifiedBy>
  <cp:revision>164</cp:revision>
  <dcterms:created xsi:type="dcterms:W3CDTF">2006-08-16T00:00:00Z</dcterms:created>
  <dcterms:modified xsi:type="dcterms:W3CDTF">2023-10-23T08:08:18Z</dcterms:modified>
  <dc:identifier>DAFw7f4js9U</dc:identifier>
</cp:coreProperties>
</file>

<file path=docProps/thumbnail.jpeg>
</file>